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5" r:id="rId7"/>
    <p:sldId id="262" r:id="rId8"/>
    <p:sldId id="280" r:id="rId9"/>
    <p:sldId id="269" r:id="rId10"/>
    <p:sldId id="263" r:id="rId11"/>
    <p:sldId id="270" r:id="rId12"/>
    <p:sldId id="271" r:id="rId13"/>
    <p:sldId id="272" r:id="rId14"/>
    <p:sldId id="274" r:id="rId15"/>
    <p:sldId id="275" r:id="rId16"/>
    <p:sldId id="279" r:id="rId17"/>
    <p:sldId id="276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C8E"/>
    <a:srgbClr val="AFC7A5"/>
    <a:srgbClr val="8FB181"/>
    <a:srgbClr val="6D955D"/>
    <a:srgbClr val="DBBB94"/>
    <a:srgbClr val="FFD47D"/>
    <a:srgbClr val="FFD966"/>
    <a:srgbClr val="769F65"/>
    <a:srgbClr val="FFDDC6"/>
    <a:srgbClr val="55B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1EE45-179F-4FC6-8E07-52C923207AB2}" v="2328" dt="2022-12-18T16:24:24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F84ED-0045-4073-A048-62EECBE03F02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1CC30-DE25-4E13-BA7E-433FEEA0FC7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982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470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168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2181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8476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4976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537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334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8369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45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47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220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239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894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188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8465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3582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10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859F-B439-48CF-A625-4560ACC85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BEEF5-0478-3D9E-966A-DCD0AB8E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50A6F-7CDE-5374-F84F-1DD554B0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DD01-480E-2711-F162-4655182B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880C-B2E6-E92B-5BE2-321F9195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037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786D-4935-9878-1F52-D7B9797B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B431D-0555-5F97-0140-3A0E1C839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FC71-EC4D-51B9-54A4-B3DC4AFA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AA8D-1818-9F2E-991A-E2EFC446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C1AC3-2833-2A6C-1152-D9D4EEB7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794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E0011-76E6-05AF-F93D-D74B43D4B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393AE-751A-8263-070E-B05CE7D69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B83F4-863E-D1BE-824A-7F39BDF3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D2C44-27D0-3096-4B26-D98E5C23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D5BAC-091A-F5BC-277F-3E42005F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818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7EF5-C502-BDB3-BD7C-E078692D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C5FD0-B782-E84A-F51F-78415544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81885-7723-2F83-DF70-921D0CD7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888C1-0A3E-17F6-2BEC-AFED6E5D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0DD28-0674-FFA7-D6CB-59E6DAB7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651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CE31-5F12-2FC0-04DC-5FB34644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BD374-4C2E-5ED8-11C1-FE2215215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4465B-6DB2-1B5A-98DB-C3346553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6ACB0-87AE-A89C-4EAD-A628EA47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A63A8-3AC0-CC72-2ADF-FF21BE93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289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352D4-D68C-9B34-DDE9-CBDF15DC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FE784-A73B-4E8E-2A2C-1D783F290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06704-5590-8AB1-B213-B1139E327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9D4DE-4FA4-6B70-CD20-77E58F71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F4ADC-8977-D84C-F58F-9CCFDC86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42B76-3835-C1C4-AB23-41ECA5F4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990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519C-C55A-A18C-FC17-15257406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6586D-A1E7-EE7A-C676-213B0417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50D2F-5B08-31C6-79B4-ACD96778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14B2D-BBCB-B7F1-916F-D99AF62EE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1492D-0E2A-5A4C-1954-CB30DAAD9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4490DF-B0D2-15A0-3D0E-11A4042A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7D28F-C421-1757-F731-2C9AF29B2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1F330-0959-BEB9-51C8-BA85FC31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549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D145-4392-CAF7-DF30-DEFA3CD4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2EC94-EE3F-4088-3608-083FEA80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187D9-2878-E6A4-A7F0-B127F2EB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4985-D6E9-6F73-600B-B52172B5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138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20FF84-BE58-70DF-6628-8CDE6076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964CB-8396-CF10-F435-A205C99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3C78D-5B20-3B34-2DA8-391C0085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450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7782-E4A5-BA28-27CA-2903D6C0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CDDF-1987-3DDF-6F73-783BBF34D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8B6DF-1CDB-D14D-179B-EFE2417B7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B71DF-591E-C60F-3A2B-9A8C3B12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CD441-B1A5-A75E-E769-C2C53608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AA077-8399-E036-D675-44F2D9D1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06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58DF-D280-AB46-3A03-DF863E17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0F562-7053-843F-9E43-7D3B129C2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84278-2BC8-0ABC-CBAA-65B3212A0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49171-A210-A238-C31E-ED1D8470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6F04A-FEDB-B9B1-B166-7250C128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2F835-C330-7029-A336-0ED3B7F7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563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B6">
            <a:alpha val="7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C3A06-A3BA-9278-D37E-0D400EC7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2A3EE-C96A-381F-E636-DD47C5023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36B3C-E89B-BC4F-44A0-1D617E125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51AD-F7D5-4671-A7BD-F3DAB70C0B04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CBA62-5FAE-A799-194E-4822D5E66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265BA-5BC7-8889-0755-A1ECA8E4F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82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5.sv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12" Type="http://schemas.openxmlformats.org/officeDocument/2006/relationships/image" Target="../media/image4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slide" Target="slide4.xml"/><Relationship Id="rId11" Type="http://schemas.openxmlformats.org/officeDocument/2006/relationships/slide" Target="slide2.xml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3.mp4"/><Relationship Id="rId7" Type="http://schemas.openxmlformats.org/officeDocument/2006/relationships/slide" Target="slide4.xml"/><Relationship Id="rId12" Type="http://schemas.openxmlformats.org/officeDocument/2006/relationships/slide" Target="slide15.xml"/><Relationship Id="rId2" Type="http://schemas.microsoft.com/office/2007/relationships/media" Target="../media/media3.mp4"/><Relationship Id="rId1" Type="http://schemas.openxmlformats.org/officeDocument/2006/relationships/tags" Target="../tags/tag11.xml"/><Relationship Id="rId6" Type="http://schemas.openxmlformats.org/officeDocument/2006/relationships/image" Target="../media/image27.png"/><Relationship Id="rId11" Type="http://schemas.openxmlformats.org/officeDocument/2006/relationships/slide" Target="slide14.xml"/><Relationship Id="rId5" Type="http://schemas.openxmlformats.org/officeDocument/2006/relationships/notesSlide" Target="../notesSlides/notesSlide10.xml"/><Relationship Id="rId10" Type="http://schemas.openxmlformats.org/officeDocument/2006/relationships/slide" Target="slide13.xml"/><Relationship Id="rId4" Type="http://schemas.openxmlformats.org/officeDocument/2006/relationships/slideLayout" Target="../slideLayouts/slideLayout2.xml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3.png"/><Relationship Id="rId12" Type="http://schemas.openxmlformats.org/officeDocument/2006/relationships/slide" Target="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slide" Target="slide12.xml"/><Relationship Id="rId11" Type="http://schemas.openxmlformats.org/officeDocument/2006/relationships/slide" Target="slide14.xml"/><Relationship Id="rId5" Type="http://schemas.openxmlformats.org/officeDocument/2006/relationships/image" Target="../media/image28.png"/><Relationship Id="rId10" Type="http://schemas.openxmlformats.org/officeDocument/2006/relationships/slide" Target="slide13.xml"/><Relationship Id="rId4" Type="http://schemas.openxmlformats.org/officeDocument/2006/relationships/slide" Target="slide8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1.PNG"/><Relationship Id="rId12" Type="http://schemas.openxmlformats.org/officeDocument/2006/relationships/slide" Target="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0.PNG"/><Relationship Id="rId11" Type="http://schemas.openxmlformats.org/officeDocument/2006/relationships/slide" Target="slide14.xml"/><Relationship Id="rId5" Type="http://schemas.openxmlformats.org/officeDocument/2006/relationships/image" Target="../media/image29.png"/><Relationship Id="rId10" Type="http://schemas.openxmlformats.org/officeDocument/2006/relationships/slide" Target="slide13.xml"/><Relationship Id="rId4" Type="http://schemas.openxmlformats.org/officeDocument/2006/relationships/slide" Target="slide8.xml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3.xml"/><Relationship Id="rId7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2.png"/><Relationship Id="rId5" Type="http://schemas.openxmlformats.org/officeDocument/2006/relationships/slide" Target="slide11.xml"/><Relationship Id="rId10" Type="http://schemas.openxmlformats.org/officeDocument/2006/relationships/slide" Target="slide15.xml"/><Relationship Id="rId4" Type="http://schemas.openxmlformats.org/officeDocument/2006/relationships/slide" Target="slide8.xml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4.xml"/><Relationship Id="rId7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3.png"/><Relationship Id="rId11" Type="http://schemas.openxmlformats.org/officeDocument/2006/relationships/slide" Target="slide8.xml"/><Relationship Id="rId5" Type="http://schemas.openxmlformats.org/officeDocument/2006/relationships/slide" Target="slide11.xml"/><Relationship Id="rId10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4.xml"/><Relationship Id="rId3" Type="http://schemas.openxmlformats.org/officeDocument/2006/relationships/notesSlide" Target="../notesSlides/notesSlide15.xml"/><Relationship Id="rId7" Type="http://schemas.openxmlformats.org/officeDocument/2006/relationships/slide" Target="slide14.xml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slide" Target="slide13.xml"/><Relationship Id="rId11" Type="http://schemas.openxmlformats.org/officeDocument/2006/relationships/slide" Target="slide16.xml"/><Relationship Id="rId5" Type="http://schemas.openxmlformats.org/officeDocument/2006/relationships/slide" Target="slide11.xml"/><Relationship Id="rId10" Type="http://schemas.openxmlformats.org/officeDocument/2006/relationships/image" Target="../media/image36.png"/><Relationship Id="rId4" Type="http://schemas.openxmlformats.org/officeDocument/2006/relationships/slide" Target="slide8.xml"/><Relationship Id="rId9" Type="http://schemas.openxmlformats.org/officeDocument/2006/relationships/image" Target="../media/image35.pn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24.png"/><Relationship Id="rId3" Type="http://schemas.openxmlformats.org/officeDocument/2006/relationships/video" Target="../media/media4.mp4"/><Relationship Id="rId7" Type="http://schemas.openxmlformats.org/officeDocument/2006/relationships/slide" Target="slide11.xml"/><Relationship Id="rId12" Type="http://schemas.openxmlformats.org/officeDocument/2006/relationships/slide" Target="slide4.xml"/><Relationship Id="rId2" Type="http://schemas.microsoft.com/office/2007/relationships/media" Target="../media/media4.mp4"/><Relationship Id="rId1" Type="http://schemas.openxmlformats.org/officeDocument/2006/relationships/tags" Target="../tags/tag17.xml"/><Relationship Id="rId6" Type="http://schemas.openxmlformats.org/officeDocument/2006/relationships/slide" Target="slide8.xml"/><Relationship Id="rId11" Type="http://schemas.openxmlformats.org/officeDocument/2006/relationships/image" Target="../media/image37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slide" Target="slide1.xml"/><Relationship Id="rId5" Type="http://schemas.openxmlformats.org/officeDocument/2006/relationships/image" Target="../media/image38.png"/><Relationship Id="rId4" Type="http://schemas.openxmlformats.org/officeDocument/2006/relationships/hyperlink" Target="https://bit.ly/YukKerjaiinQui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slide" Target="slide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1.jpeg"/><Relationship Id="rId4" Type="http://schemas.openxmlformats.org/officeDocument/2006/relationships/slide" Target="slide1.xml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slide" Target="slide1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slide" Target="slide7.xml"/><Relationship Id="rId11" Type="http://schemas.openxmlformats.org/officeDocument/2006/relationships/image" Target="../media/image16.png"/><Relationship Id="rId5" Type="http://schemas.openxmlformats.org/officeDocument/2006/relationships/slide" Target="slide17.xml"/><Relationship Id="rId10" Type="http://schemas.openxmlformats.org/officeDocument/2006/relationships/image" Target="../media/image15.svg"/><Relationship Id="rId4" Type="http://schemas.openxmlformats.org/officeDocument/2006/relationships/slide" Target="slide5.xml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slide" Target="slide4.xml"/><Relationship Id="rId5" Type="http://schemas.openxmlformats.org/officeDocument/2006/relationships/slide" Target="slide17.xml"/><Relationship Id="rId4" Type="http://schemas.openxmlformats.org/officeDocument/2006/relationships/slide" Target="slide7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video" Target="../media/media2.mp4"/><Relationship Id="rId7" Type="http://schemas.openxmlformats.org/officeDocument/2006/relationships/slide" Target="slide17.xml"/><Relationship Id="rId2" Type="http://schemas.microsoft.com/office/2007/relationships/media" Target="../media/media2.mp4"/><Relationship Id="rId1" Type="http://schemas.openxmlformats.org/officeDocument/2006/relationships/tags" Target="../tags/tag7.xml"/><Relationship Id="rId6" Type="http://schemas.openxmlformats.org/officeDocument/2006/relationships/slide" Target="slide7.xml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15.xml"/><Relationship Id="rId3" Type="http://schemas.openxmlformats.org/officeDocument/2006/relationships/notesSlide" Target="../notesSlides/notesSlide7.xml"/><Relationship Id="rId7" Type="http://schemas.openxmlformats.org/officeDocument/2006/relationships/slide" Target="slide4.xml"/><Relationship Id="rId12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slide" Target="slide17.xml"/><Relationship Id="rId11" Type="http://schemas.openxmlformats.org/officeDocument/2006/relationships/slide" Target="slide8.xml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image" Target="../media/image22.jpeg"/><Relationship Id="rId9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slide" Target="slide4.xml"/><Relationship Id="rId11" Type="http://schemas.openxmlformats.org/officeDocument/2006/relationships/slide" Target="slide15.xml"/><Relationship Id="rId5" Type="http://schemas.openxmlformats.org/officeDocument/2006/relationships/image" Target="../media/image23.png"/><Relationship Id="rId10" Type="http://schemas.openxmlformats.org/officeDocument/2006/relationships/slide" Target="slide14.xml"/><Relationship Id="rId4" Type="http://schemas.openxmlformats.org/officeDocument/2006/relationships/slide" Target="slide9.xml"/><Relationship Id="rId9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5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3.png"/><Relationship Id="rId12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slide" Target="slide10.xml"/><Relationship Id="rId11" Type="http://schemas.openxmlformats.org/officeDocument/2006/relationships/slide" Target="slide13.xml"/><Relationship Id="rId5" Type="http://schemas.openxmlformats.org/officeDocument/2006/relationships/image" Target="../media/image26.jpeg"/><Relationship Id="rId10" Type="http://schemas.openxmlformats.org/officeDocument/2006/relationships/slide" Target="slide11.xml"/><Relationship Id="rId4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F82D683-FADB-C91C-8DA7-488494FEF451}"/>
              </a:ext>
            </a:extLst>
          </p:cNvPr>
          <p:cNvSpPr/>
          <p:nvPr/>
        </p:nvSpPr>
        <p:spPr>
          <a:xfrm rot="10800000">
            <a:off x="7258929" y="4255667"/>
            <a:ext cx="5538302" cy="2964999"/>
          </a:xfrm>
          <a:custGeom>
            <a:avLst/>
            <a:gdLst>
              <a:gd name="connsiteX0" fmla="*/ 482725 w 5538302"/>
              <a:gd name="connsiteY0" fmla="*/ 2907863 h 2964999"/>
              <a:gd name="connsiteX1" fmla="*/ 1059501 w 5538302"/>
              <a:gd name="connsiteY1" fmla="*/ 2049733 h 2964999"/>
              <a:gd name="connsiteX2" fmla="*/ 2550676 w 5538302"/>
              <a:gd name="connsiteY2" fmla="*/ 2063801 h 2964999"/>
              <a:gd name="connsiteX3" fmla="*/ 3183722 w 5538302"/>
              <a:gd name="connsiteY3" fmla="*/ 896183 h 2964999"/>
              <a:gd name="connsiteX4" fmla="*/ 4281002 w 5538302"/>
              <a:gd name="connsiteY4" fmla="*/ 1093130 h 2964999"/>
              <a:gd name="connsiteX5" fmla="*/ 5364215 w 5538302"/>
              <a:gd name="connsiteY5" fmla="*/ 277204 h 2964999"/>
              <a:gd name="connsiteX6" fmla="*/ 356116 w 5538302"/>
              <a:gd name="connsiteY6" fmla="*/ 206866 h 2964999"/>
              <a:gd name="connsiteX7" fmla="*/ 482725 w 5538302"/>
              <a:gd name="connsiteY7" fmla="*/ 2907863 h 296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38302" h="2964999">
                <a:moveTo>
                  <a:pt x="482725" y="2907863"/>
                </a:moveTo>
                <a:cubicBezTo>
                  <a:pt x="599956" y="3215008"/>
                  <a:pt x="714843" y="2190410"/>
                  <a:pt x="1059501" y="2049733"/>
                </a:cubicBezTo>
                <a:cubicBezTo>
                  <a:pt x="1404159" y="1909056"/>
                  <a:pt x="2196639" y="2256059"/>
                  <a:pt x="2550676" y="2063801"/>
                </a:cubicBezTo>
                <a:cubicBezTo>
                  <a:pt x="2904713" y="1871543"/>
                  <a:pt x="2895334" y="1057961"/>
                  <a:pt x="3183722" y="896183"/>
                </a:cubicBezTo>
                <a:cubicBezTo>
                  <a:pt x="3472110" y="734405"/>
                  <a:pt x="3917587" y="1196293"/>
                  <a:pt x="4281002" y="1093130"/>
                </a:cubicBezTo>
                <a:cubicBezTo>
                  <a:pt x="4644417" y="989967"/>
                  <a:pt x="6018363" y="424915"/>
                  <a:pt x="5364215" y="277204"/>
                </a:cubicBezTo>
                <a:cubicBezTo>
                  <a:pt x="4710067" y="129493"/>
                  <a:pt x="1172042" y="-224543"/>
                  <a:pt x="356116" y="206866"/>
                </a:cubicBezTo>
                <a:cubicBezTo>
                  <a:pt x="-459810" y="638275"/>
                  <a:pt x="365494" y="2600718"/>
                  <a:pt x="482725" y="2907863"/>
                </a:cubicBezTo>
                <a:close/>
              </a:path>
            </a:pathLst>
          </a:custGeom>
          <a:solidFill>
            <a:srgbClr val="8FB181"/>
          </a:solidFill>
          <a:ln>
            <a:solidFill>
              <a:srgbClr val="E2A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484FC-BEF9-8655-2169-FE53B7E69069}"/>
              </a:ext>
            </a:extLst>
          </p:cNvPr>
          <p:cNvSpPr txBox="1"/>
          <p:nvPr/>
        </p:nvSpPr>
        <p:spPr>
          <a:xfrm>
            <a:off x="2731932" y="1398173"/>
            <a:ext cx="67281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MENGENAL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PRINSIP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VISUAL MEDIA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PEMBELAJARAN</a:t>
            </a:r>
            <a:endParaRPr kumimoji="0" lang="en-ID" sz="60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Juice ITC" panose="04040403040A02020202" pitchFamily="82" charset="0"/>
              <a:cs typeface="Dreaming Outloud Pro" panose="020B0604020202020204" pitchFamily="66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A9A79D-7BE8-EE67-A2F9-92DF98A1B46F}"/>
              </a:ext>
            </a:extLst>
          </p:cNvPr>
          <p:cNvSpPr/>
          <p:nvPr/>
        </p:nvSpPr>
        <p:spPr>
          <a:xfrm>
            <a:off x="4559807" y="5265614"/>
            <a:ext cx="3377184" cy="407968"/>
          </a:xfrm>
          <a:prstGeom prst="rect">
            <a:avLst/>
          </a:prstGeom>
          <a:solidFill>
            <a:srgbClr val="FFD3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TAP TO START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Flowchart: Connector 22">
            <a:hlinkClick r:id="rId6" action="ppaction://hlinksldjump"/>
            <a:extLst>
              <a:ext uri="{FF2B5EF4-FFF2-40B4-BE49-F238E27FC236}">
                <a16:creationId xmlns:a16="http://schemas.microsoft.com/office/drawing/2014/main" id="{FDCF0DD9-E233-4665-C48E-A92E915C818D}"/>
              </a:ext>
            </a:extLst>
          </p:cNvPr>
          <p:cNvSpPr/>
          <p:nvPr/>
        </p:nvSpPr>
        <p:spPr>
          <a:xfrm>
            <a:off x="5547360" y="3712167"/>
            <a:ext cx="1402080" cy="1275356"/>
          </a:xfrm>
          <a:prstGeom prst="flowChartConnector">
            <a:avLst/>
          </a:prstGeom>
          <a:solidFill>
            <a:srgbClr val="FF8B9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4" name="Picture 23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23F973B4-12F7-C849-1A15-B8838BD57FF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4811" y="3836256"/>
            <a:ext cx="1027177" cy="102717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39911ED-15B2-C36D-143B-99D47676D059}"/>
              </a:ext>
            </a:extLst>
          </p:cNvPr>
          <p:cNvSpPr/>
          <p:nvPr/>
        </p:nvSpPr>
        <p:spPr>
          <a:xfrm>
            <a:off x="692696" y="6353554"/>
            <a:ext cx="1975103" cy="401558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ckwell Nova Extra Bold" panose="02060903020205020403" pitchFamily="18" charset="0"/>
              </a:rPr>
              <a:t>PETUNJUK</a:t>
            </a:r>
            <a:endParaRPr lang="en-ID" sz="1600" dirty="0">
              <a:solidFill>
                <a:schemeClr val="tx1"/>
              </a:solidFill>
              <a:latin typeface="Rockwell Nova Extra Bold" panose="02060903020205020403" pitchFamily="18" charset="0"/>
            </a:endParaRPr>
          </a:p>
        </p:txBody>
      </p:sp>
      <p:sp>
        <p:nvSpPr>
          <p:cNvPr id="32" name="Flowchart: Connector 31">
            <a:hlinkClick r:id="rId8" action="ppaction://hlinksldjump"/>
            <a:extLst>
              <a:ext uri="{FF2B5EF4-FFF2-40B4-BE49-F238E27FC236}">
                <a16:creationId xmlns:a16="http://schemas.microsoft.com/office/drawing/2014/main" id="{CAA72D0B-B0BB-2279-3C80-CEECFF23C437}"/>
              </a:ext>
            </a:extLst>
          </p:cNvPr>
          <p:cNvSpPr/>
          <p:nvPr/>
        </p:nvSpPr>
        <p:spPr>
          <a:xfrm>
            <a:off x="-8441" y="5966232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3" name="Graphic 32" descr="Classroom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437C0D0-C5BE-1555-568C-0F35F018C0C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77" y="6071454"/>
            <a:ext cx="633664" cy="6336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DE4FAAE-DA9D-8C75-50B6-7A4C734954E5}"/>
              </a:ext>
            </a:extLst>
          </p:cNvPr>
          <p:cNvSpPr/>
          <p:nvPr/>
        </p:nvSpPr>
        <p:spPr>
          <a:xfrm>
            <a:off x="9908720" y="6353554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DBDC6-150D-BA7A-2CA7-941068EF1DEA}"/>
              </a:ext>
            </a:extLst>
          </p:cNvPr>
          <p:cNvSpPr txBox="1"/>
          <p:nvPr/>
        </p:nvSpPr>
        <p:spPr>
          <a:xfrm>
            <a:off x="9908720" y="6375772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7" name="Flowchart: Connector 36">
            <a:hlinkClick r:id="rId11" action="ppaction://hlinksldjump"/>
            <a:extLst>
              <a:ext uri="{FF2B5EF4-FFF2-40B4-BE49-F238E27FC236}">
                <a16:creationId xmlns:a16="http://schemas.microsoft.com/office/drawing/2014/main" id="{5874AAF1-540C-C92E-A5B8-7F721FBCBE55}"/>
              </a:ext>
            </a:extLst>
          </p:cNvPr>
          <p:cNvSpPr/>
          <p:nvPr/>
        </p:nvSpPr>
        <p:spPr>
          <a:xfrm>
            <a:off x="11307746" y="6015000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Graphic 38" descr="Female Profile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2C646B44-812B-A040-D129-2A5AABD127C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50883" y="6115471"/>
            <a:ext cx="699512" cy="676330"/>
          </a:xfrm>
          <a:prstGeom prst="rect">
            <a:avLst/>
          </a:prstGeom>
        </p:spPr>
      </p:pic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15177" y="676655"/>
            <a:ext cx="1768363" cy="1938992"/>
          </a:xfrm>
          <a:prstGeom prst="flowChartConnector">
            <a:avLst/>
          </a:prstGeom>
          <a:solidFill>
            <a:srgbClr val="FFDDC6"/>
          </a:solidFill>
          <a:ln>
            <a:solidFill>
              <a:srgbClr val="FFD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yt5s (mp3cut.net)">
            <a:hlinkClick r:id="" action="ppaction://media"/>
            <a:extLst>
              <a:ext uri="{FF2B5EF4-FFF2-40B4-BE49-F238E27FC236}">
                <a16:creationId xmlns:a16="http://schemas.microsoft.com/office/drawing/2014/main" id="{59B64FC5-548B-77A0-4E5F-FB68AD1DE1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5130.6875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96791" y="137224"/>
            <a:ext cx="692770" cy="69277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66610D20-331A-712D-565C-5367A50BBE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D4E4DC6-CAAC-35D5-E3CA-550EA01461DE}"/>
              </a:ext>
            </a:extLst>
          </p:cNvPr>
          <p:cNvSpPr/>
          <p:nvPr/>
        </p:nvSpPr>
        <p:spPr>
          <a:xfrm>
            <a:off x="-511415" y="-459329"/>
            <a:ext cx="5538302" cy="2964999"/>
          </a:xfrm>
          <a:custGeom>
            <a:avLst/>
            <a:gdLst>
              <a:gd name="connsiteX0" fmla="*/ 482725 w 5538302"/>
              <a:gd name="connsiteY0" fmla="*/ 2907863 h 2964999"/>
              <a:gd name="connsiteX1" fmla="*/ 1059501 w 5538302"/>
              <a:gd name="connsiteY1" fmla="*/ 2049733 h 2964999"/>
              <a:gd name="connsiteX2" fmla="*/ 2550676 w 5538302"/>
              <a:gd name="connsiteY2" fmla="*/ 2063801 h 2964999"/>
              <a:gd name="connsiteX3" fmla="*/ 3183722 w 5538302"/>
              <a:gd name="connsiteY3" fmla="*/ 896183 h 2964999"/>
              <a:gd name="connsiteX4" fmla="*/ 4281002 w 5538302"/>
              <a:gd name="connsiteY4" fmla="*/ 1093130 h 2964999"/>
              <a:gd name="connsiteX5" fmla="*/ 5364215 w 5538302"/>
              <a:gd name="connsiteY5" fmla="*/ 277204 h 2964999"/>
              <a:gd name="connsiteX6" fmla="*/ 356116 w 5538302"/>
              <a:gd name="connsiteY6" fmla="*/ 206866 h 2964999"/>
              <a:gd name="connsiteX7" fmla="*/ 482725 w 5538302"/>
              <a:gd name="connsiteY7" fmla="*/ 2907863 h 296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38302" h="2964999">
                <a:moveTo>
                  <a:pt x="482725" y="2907863"/>
                </a:moveTo>
                <a:cubicBezTo>
                  <a:pt x="599956" y="3215008"/>
                  <a:pt x="714843" y="2190410"/>
                  <a:pt x="1059501" y="2049733"/>
                </a:cubicBezTo>
                <a:cubicBezTo>
                  <a:pt x="1404159" y="1909056"/>
                  <a:pt x="2196639" y="2256059"/>
                  <a:pt x="2550676" y="2063801"/>
                </a:cubicBezTo>
                <a:cubicBezTo>
                  <a:pt x="2904713" y="1871543"/>
                  <a:pt x="2895334" y="1057961"/>
                  <a:pt x="3183722" y="896183"/>
                </a:cubicBezTo>
                <a:cubicBezTo>
                  <a:pt x="3472110" y="734405"/>
                  <a:pt x="3917587" y="1196293"/>
                  <a:pt x="4281002" y="1093130"/>
                </a:cubicBezTo>
                <a:cubicBezTo>
                  <a:pt x="4644417" y="989967"/>
                  <a:pt x="6018363" y="424915"/>
                  <a:pt x="5364215" y="277204"/>
                </a:cubicBezTo>
                <a:cubicBezTo>
                  <a:pt x="4710067" y="129493"/>
                  <a:pt x="1172042" y="-224543"/>
                  <a:pt x="356116" y="206866"/>
                </a:cubicBezTo>
                <a:cubicBezTo>
                  <a:pt x="-459810" y="638275"/>
                  <a:pt x="365494" y="2600718"/>
                  <a:pt x="482725" y="2907863"/>
                </a:cubicBezTo>
                <a:close/>
              </a:path>
            </a:pathLst>
          </a:custGeom>
          <a:solidFill>
            <a:srgbClr val="8FB181"/>
          </a:solidFill>
          <a:ln>
            <a:solidFill>
              <a:srgbClr val="E2A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8F1BD55-338F-17CC-7F94-773E0ABAE107}"/>
              </a:ext>
            </a:extLst>
          </p:cNvPr>
          <p:cNvSpPr/>
          <p:nvPr/>
        </p:nvSpPr>
        <p:spPr>
          <a:xfrm>
            <a:off x="-1088904" y="-935401"/>
            <a:ext cx="5538302" cy="2964999"/>
          </a:xfrm>
          <a:custGeom>
            <a:avLst/>
            <a:gdLst>
              <a:gd name="connsiteX0" fmla="*/ 482725 w 5538302"/>
              <a:gd name="connsiteY0" fmla="*/ 2907863 h 2964999"/>
              <a:gd name="connsiteX1" fmla="*/ 1059501 w 5538302"/>
              <a:gd name="connsiteY1" fmla="*/ 2049733 h 2964999"/>
              <a:gd name="connsiteX2" fmla="*/ 2550676 w 5538302"/>
              <a:gd name="connsiteY2" fmla="*/ 2063801 h 2964999"/>
              <a:gd name="connsiteX3" fmla="*/ 3183722 w 5538302"/>
              <a:gd name="connsiteY3" fmla="*/ 896183 h 2964999"/>
              <a:gd name="connsiteX4" fmla="*/ 4281002 w 5538302"/>
              <a:gd name="connsiteY4" fmla="*/ 1093130 h 2964999"/>
              <a:gd name="connsiteX5" fmla="*/ 5364215 w 5538302"/>
              <a:gd name="connsiteY5" fmla="*/ 277204 h 2964999"/>
              <a:gd name="connsiteX6" fmla="*/ 356116 w 5538302"/>
              <a:gd name="connsiteY6" fmla="*/ 206866 h 2964999"/>
              <a:gd name="connsiteX7" fmla="*/ 482725 w 5538302"/>
              <a:gd name="connsiteY7" fmla="*/ 2907863 h 296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38302" h="2964999">
                <a:moveTo>
                  <a:pt x="482725" y="2907863"/>
                </a:moveTo>
                <a:cubicBezTo>
                  <a:pt x="599956" y="3215008"/>
                  <a:pt x="714843" y="2190410"/>
                  <a:pt x="1059501" y="2049733"/>
                </a:cubicBezTo>
                <a:cubicBezTo>
                  <a:pt x="1404159" y="1909056"/>
                  <a:pt x="2196639" y="2256059"/>
                  <a:pt x="2550676" y="2063801"/>
                </a:cubicBezTo>
                <a:cubicBezTo>
                  <a:pt x="2904713" y="1871543"/>
                  <a:pt x="2895334" y="1057961"/>
                  <a:pt x="3183722" y="896183"/>
                </a:cubicBezTo>
                <a:cubicBezTo>
                  <a:pt x="3472110" y="734405"/>
                  <a:pt x="3917587" y="1196293"/>
                  <a:pt x="4281002" y="1093130"/>
                </a:cubicBezTo>
                <a:cubicBezTo>
                  <a:pt x="4644417" y="989967"/>
                  <a:pt x="6018363" y="424915"/>
                  <a:pt x="5364215" y="277204"/>
                </a:cubicBezTo>
                <a:cubicBezTo>
                  <a:pt x="4710067" y="129493"/>
                  <a:pt x="1172042" y="-224543"/>
                  <a:pt x="356116" y="206866"/>
                </a:cubicBezTo>
                <a:cubicBezTo>
                  <a:pt x="-459810" y="638275"/>
                  <a:pt x="365494" y="2600718"/>
                  <a:pt x="482725" y="290786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rgbClr val="E2A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19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3" y="-523094"/>
            <a:ext cx="736343" cy="1740630"/>
          </a:xfrm>
          <a:prstGeom prst="flowChartDelay">
            <a:avLst/>
          </a:prstGeom>
          <a:solidFill>
            <a:srgbClr val="8FB1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188917"/>
            <a:ext cx="12192000" cy="516641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1" name="videoplayback (3)">
            <a:hlinkClick r:id="" action="ppaction://media"/>
            <a:extLst>
              <a:ext uri="{FF2B5EF4-FFF2-40B4-BE49-F238E27FC236}">
                <a16:creationId xmlns:a16="http://schemas.microsoft.com/office/drawing/2014/main" id="{F11040C5-876E-3435-76B8-8C3C4DBAEC6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7354" y="2082875"/>
            <a:ext cx="8824733" cy="3891330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5A139AD-5652-8792-5AF9-64683603BD8F}"/>
              </a:ext>
            </a:extLst>
          </p:cNvPr>
          <p:cNvSpPr/>
          <p:nvPr/>
        </p:nvSpPr>
        <p:spPr>
          <a:xfrm>
            <a:off x="496933" y="5526156"/>
            <a:ext cx="79513" cy="7951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D8486-D82A-D66B-26FA-BA3F665510AB}"/>
              </a:ext>
            </a:extLst>
          </p:cNvPr>
          <p:cNvSpPr txBox="1"/>
          <p:nvPr/>
        </p:nvSpPr>
        <p:spPr>
          <a:xfrm>
            <a:off x="2936365" y="1400906"/>
            <a:ext cx="6546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ckwell Nova Cond" panose="020B0604020202020204" pitchFamily="18" charset="0"/>
              </a:rPr>
              <a:t>VIDEO </a:t>
            </a:r>
            <a:r>
              <a:rPr lang="en-US" sz="2800" dirty="0" err="1">
                <a:latin typeface="Rockwell Nova Cond" panose="020B0604020202020204" pitchFamily="18" charset="0"/>
              </a:rPr>
              <a:t>SINGKAT</a:t>
            </a:r>
            <a:r>
              <a:rPr lang="en-US" sz="2800" dirty="0">
                <a:latin typeface="Rockwell Nova Cond" panose="020B0604020202020204" pitchFamily="18" charset="0"/>
              </a:rPr>
              <a:t> </a:t>
            </a:r>
            <a:r>
              <a:rPr lang="en-US" sz="2800" dirty="0" err="1">
                <a:latin typeface="Rockwell Nova Cond" panose="020B0604020202020204" pitchFamily="18" charset="0"/>
              </a:rPr>
              <a:t>PENJELASAN</a:t>
            </a:r>
            <a:r>
              <a:rPr lang="en-US" sz="2800" dirty="0">
                <a:latin typeface="Rockwell Nova Cond" panose="020B0604020202020204" pitchFamily="18" charset="0"/>
              </a:rPr>
              <a:t> </a:t>
            </a:r>
            <a:r>
              <a:rPr lang="en-US" sz="2800" dirty="0" err="1">
                <a:latin typeface="Rockwell Nova Cond" panose="020B0604020202020204" pitchFamily="18" charset="0"/>
              </a:rPr>
              <a:t>TENTANG</a:t>
            </a:r>
            <a:r>
              <a:rPr lang="en-US" sz="2800" dirty="0">
                <a:latin typeface="Rockwell Nova Cond" panose="020B0604020202020204" pitchFamily="18" charset="0"/>
              </a:rPr>
              <a:t> </a:t>
            </a:r>
            <a:r>
              <a:rPr lang="en-US" sz="2800" dirty="0" err="1">
                <a:latin typeface="Rockwell Nova Cond" panose="020B0604020202020204" pitchFamily="18" charset="0"/>
              </a:rPr>
              <a:t>KONTRAS</a:t>
            </a:r>
            <a:endParaRPr lang="en-ID" sz="2800" dirty="0">
              <a:latin typeface="Rockwell Nova Cond" panose="020B0604020202020204" pitchFamily="18" charset="0"/>
            </a:endParaRPr>
          </a:p>
        </p:txBody>
      </p:sp>
      <p:pic>
        <p:nvPicPr>
          <p:cNvPr id="6" name="Picture 5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49D4A504-F3B6-6A50-674E-EB9B95897B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" y="0"/>
            <a:ext cx="830997" cy="830997"/>
          </a:xfrm>
          <a:prstGeom prst="rect">
            <a:avLst/>
          </a:prstGeom>
        </p:spPr>
      </p:pic>
      <p:sp>
        <p:nvSpPr>
          <p:cNvPr id="3" name="Flowchart: Delay 2">
            <a:hlinkClick r:id="rId9" action="ppaction://hlinksldjump"/>
            <a:extLst>
              <a:ext uri="{FF2B5EF4-FFF2-40B4-BE49-F238E27FC236}">
                <a16:creationId xmlns:a16="http://schemas.microsoft.com/office/drawing/2014/main" id="{28398A9E-7059-BB37-F8F2-E15F49DB6032}"/>
              </a:ext>
            </a:extLst>
          </p:cNvPr>
          <p:cNvSpPr/>
          <p:nvPr/>
        </p:nvSpPr>
        <p:spPr>
          <a:xfrm rot="5400000">
            <a:off x="3852769" y="-463231"/>
            <a:ext cx="766215" cy="165467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310EDD6D-508F-7ABB-4C7C-DE6B3C8C3078}"/>
              </a:ext>
            </a:extLst>
          </p:cNvPr>
          <p:cNvSpPr txBox="1"/>
          <p:nvPr/>
        </p:nvSpPr>
        <p:spPr>
          <a:xfrm>
            <a:off x="3547843" y="-68278"/>
            <a:ext cx="143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PRINSIP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KETERBACAAN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TULISAN</a:t>
            </a:r>
            <a:endParaRPr lang="en-ID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Flowchart: Delay 11">
            <a:hlinkClick r:id="rId10" action="ppaction://hlinksldjump"/>
            <a:extLst>
              <a:ext uri="{FF2B5EF4-FFF2-40B4-BE49-F238E27FC236}">
                <a16:creationId xmlns:a16="http://schemas.microsoft.com/office/drawing/2014/main" id="{286DBB32-F8E1-23C7-58C8-611591C07993}"/>
              </a:ext>
            </a:extLst>
          </p:cNvPr>
          <p:cNvSpPr/>
          <p:nvPr/>
        </p:nvSpPr>
        <p:spPr>
          <a:xfrm rot="5400000">
            <a:off x="5841816" y="-480352"/>
            <a:ext cx="766213" cy="1710228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hlinkClick r:id="rId10" action="ppaction://hlinksldjump"/>
            <a:extLst>
              <a:ext uri="{FF2B5EF4-FFF2-40B4-BE49-F238E27FC236}">
                <a16:creationId xmlns:a16="http://schemas.microsoft.com/office/drawing/2014/main" id="{0EBE63C0-FE5A-0845-BD23-36A617AD89F5}"/>
              </a:ext>
            </a:extLst>
          </p:cNvPr>
          <p:cNvSpPr txBox="1"/>
          <p:nvPr/>
        </p:nvSpPr>
        <p:spPr>
          <a:xfrm>
            <a:off x="5428708" y="-11573"/>
            <a:ext cx="167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KESEIMBANGAN</a:t>
            </a:r>
            <a:endParaRPr lang="en-ID" sz="1600" b="1" dirty="0"/>
          </a:p>
        </p:txBody>
      </p:sp>
      <p:sp>
        <p:nvSpPr>
          <p:cNvPr id="15" name="Flowchart: Delay 14">
            <a:hlinkClick r:id="rId11" action="ppaction://hlinksldjump"/>
            <a:extLst>
              <a:ext uri="{FF2B5EF4-FFF2-40B4-BE49-F238E27FC236}">
                <a16:creationId xmlns:a16="http://schemas.microsoft.com/office/drawing/2014/main" id="{49653338-1BD3-D22B-A961-9F88E3D54357}"/>
              </a:ext>
            </a:extLst>
          </p:cNvPr>
          <p:cNvSpPr/>
          <p:nvPr/>
        </p:nvSpPr>
        <p:spPr>
          <a:xfrm rot="5400000">
            <a:off x="7927832" y="-458728"/>
            <a:ext cx="757438" cy="1674897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hlinkClick r:id="rId11" action="ppaction://hlinksldjump"/>
            <a:extLst>
              <a:ext uri="{FF2B5EF4-FFF2-40B4-BE49-F238E27FC236}">
                <a16:creationId xmlns:a16="http://schemas.microsoft.com/office/drawing/2014/main" id="{7E956909-8061-93B8-69BF-BC870565B172}"/>
              </a:ext>
            </a:extLst>
          </p:cNvPr>
          <p:cNvSpPr txBox="1"/>
          <p:nvPr/>
        </p:nvSpPr>
        <p:spPr>
          <a:xfrm>
            <a:off x="7476731" y="6445"/>
            <a:ext cx="174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KEDEKATAN</a:t>
            </a:r>
            <a:endParaRPr lang="en-ID" sz="1600" b="1" dirty="0"/>
          </a:p>
        </p:txBody>
      </p:sp>
      <p:sp>
        <p:nvSpPr>
          <p:cNvPr id="17" name="Flowchart: Delay 16">
            <a:hlinkClick r:id="rId12" action="ppaction://hlinksldjump"/>
            <a:extLst>
              <a:ext uri="{FF2B5EF4-FFF2-40B4-BE49-F238E27FC236}">
                <a16:creationId xmlns:a16="http://schemas.microsoft.com/office/drawing/2014/main" id="{C2A96617-3647-A0BF-E8A6-E94F9D13E424}"/>
              </a:ext>
            </a:extLst>
          </p:cNvPr>
          <p:cNvSpPr/>
          <p:nvPr/>
        </p:nvSpPr>
        <p:spPr>
          <a:xfrm rot="5400000">
            <a:off x="9977219" y="-506227"/>
            <a:ext cx="726983" cy="1740632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hlinkClick r:id="rId12" action="ppaction://hlinksldjump"/>
            <a:extLst>
              <a:ext uri="{FF2B5EF4-FFF2-40B4-BE49-F238E27FC236}">
                <a16:creationId xmlns:a16="http://schemas.microsoft.com/office/drawing/2014/main" id="{9DDA900B-B32B-1AAD-BBF4-0A678B970677}"/>
              </a:ext>
            </a:extLst>
          </p:cNvPr>
          <p:cNvSpPr txBox="1"/>
          <p:nvPr/>
        </p:nvSpPr>
        <p:spPr>
          <a:xfrm>
            <a:off x="9590648" y="2022"/>
            <a:ext cx="154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 err="1"/>
              <a:t>KEMENARIKAN</a:t>
            </a:r>
            <a:endParaRPr lang="en-ID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93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lay 4">
            <a:hlinkClick r:id="rId4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5" y="-523094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rgbClr val="8FB1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84299" y="-73557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9458"/>
            <a:ext cx="12192000" cy="5132010"/>
          </a:xfrm>
          <a:prstGeom prst="roundRect">
            <a:avLst/>
          </a:prstGeom>
          <a:solidFill>
            <a:srgbClr val="AFC7A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D613C6BE-7C50-7B9E-982E-F48F45D8B8DA}"/>
              </a:ext>
            </a:extLst>
          </p:cNvPr>
          <p:cNvSpPr/>
          <p:nvPr/>
        </p:nvSpPr>
        <p:spPr>
          <a:xfrm>
            <a:off x="6292543" y="1153473"/>
            <a:ext cx="4159752" cy="1973489"/>
          </a:xfrm>
          <a:prstGeom prst="wedgeRoundRectCallout">
            <a:avLst/>
          </a:prstGeom>
          <a:solidFill>
            <a:srgbClr val="55B2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Dalam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suatu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media visual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tentu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suatu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pesan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berbentuk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tulisan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atau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teks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menyampaikan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maksud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pesan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dari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visual.Maka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dari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itu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prinsip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keterbacaan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ini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harus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diperhatikan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juga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dalam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penyusunan</a:t>
            </a:r>
            <a:r>
              <a:rPr lang="en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visual media </a:t>
            </a:r>
            <a:r>
              <a:rPr lang="en-ID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pembelajaran</a:t>
            </a:r>
            <a:r>
              <a:rPr lang="en-ID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30" name="Picture 29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A5205DE9-E63F-52C3-6059-8C1200FCA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696" y="1775647"/>
            <a:ext cx="6568733" cy="6568733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C1F0F910-B9C2-5628-C07F-EE4CC408DBC2}"/>
              </a:ext>
            </a:extLst>
          </p:cNvPr>
          <p:cNvSpPr/>
          <p:nvPr/>
        </p:nvSpPr>
        <p:spPr>
          <a:xfrm flipH="1">
            <a:off x="1856935" y="1337474"/>
            <a:ext cx="3388574" cy="1588606"/>
          </a:xfrm>
          <a:prstGeom prst="wedgeEllipseCallout">
            <a:avLst/>
          </a:prstGeom>
          <a:solidFill>
            <a:srgbClr val="FFD4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Untuk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sih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keterbacaan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tulisan pada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suatu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media visual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pembelajaran</a:t>
            </a:r>
            <a:endParaRPr lang="en-ID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Picture 4" descr="Back Button Svg Png Icon Free Download (#490217) - OnlineWebFonts.COM">
            <a:hlinkClick r:id="rId6" action="ppaction://hlinksldjump"/>
            <a:extLst>
              <a:ext uri="{FF2B5EF4-FFF2-40B4-BE49-F238E27FC236}">
                <a16:creationId xmlns:a16="http://schemas.microsoft.com/office/drawing/2014/main" id="{D9343786-A046-1C15-D860-CF393A7E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234589" y="5838146"/>
            <a:ext cx="896451" cy="8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D710520-623F-18EA-514E-7DFC73EA3CB6}"/>
              </a:ext>
            </a:extLst>
          </p:cNvPr>
          <p:cNvSpPr/>
          <p:nvPr/>
        </p:nvSpPr>
        <p:spPr>
          <a:xfrm>
            <a:off x="3471709" y="6733885"/>
            <a:ext cx="79513" cy="79513"/>
          </a:xfrm>
          <a:prstGeom prst="ellipse">
            <a:avLst/>
          </a:prstGeom>
          <a:solidFill>
            <a:srgbClr val="DBBB94"/>
          </a:solidFill>
          <a:ln>
            <a:solidFill>
              <a:srgbClr val="DBBB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52480B69-12E2-4972-39EE-1E34FA6AD6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" y="0"/>
            <a:ext cx="830997" cy="830997"/>
          </a:xfrm>
          <a:prstGeom prst="rect">
            <a:avLst/>
          </a:prstGeom>
        </p:spPr>
      </p:pic>
      <p:sp>
        <p:nvSpPr>
          <p:cNvPr id="4" name="Flowchart: Delay 3">
            <a:hlinkClick r:id="rId10" action="ppaction://hlinksldjump"/>
            <a:extLst>
              <a:ext uri="{FF2B5EF4-FFF2-40B4-BE49-F238E27FC236}">
                <a16:creationId xmlns:a16="http://schemas.microsoft.com/office/drawing/2014/main" id="{8961E113-D4DC-404D-9666-B5E2FCD08919}"/>
              </a:ext>
            </a:extLst>
          </p:cNvPr>
          <p:cNvSpPr/>
          <p:nvPr/>
        </p:nvSpPr>
        <p:spPr>
          <a:xfrm rot="5400000">
            <a:off x="5841816" y="-480352"/>
            <a:ext cx="766213" cy="1710228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hlinkClick r:id="rId10" action="ppaction://hlinksldjump"/>
            <a:extLst>
              <a:ext uri="{FF2B5EF4-FFF2-40B4-BE49-F238E27FC236}">
                <a16:creationId xmlns:a16="http://schemas.microsoft.com/office/drawing/2014/main" id="{89415AA9-418D-6C36-FF1D-2FB8FA96846F}"/>
              </a:ext>
            </a:extLst>
          </p:cNvPr>
          <p:cNvSpPr txBox="1"/>
          <p:nvPr/>
        </p:nvSpPr>
        <p:spPr>
          <a:xfrm>
            <a:off x="5428708" y="-11573"/>
            <a:ext cx="167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KESEIMBANGAN</a:t>
            </a:r>
            <a:endParaRPr lang="en-ID" sz="1600" b="1" dirty="0"/>
          </a:p>
        </p:txBody>
      </p:sp>
      <p:sp>
        <p:nvSpPr>
          <p:cNvPr id="7" name="Flowchart: Delay 6">
            <a:hlinkClick r:id="rId11" action="ppaction://hlinksldjump"/>
            <a:extLst>
              <a:ext uri="{FF2B5EF4-FFF2-40B4-BE49-F238E27FC236}">
                <a16:creationId xmlns:a16="http://schemas.microsoft.com/office/drawing/2014/main" id="{53DFB540-DEF3-52C0-08E9-13CAF639E260}"/>
              </a:ext>
            </a:extLst>
          </p:cNvPr>
          <p:cNvSpPr/>
          <p:nvPr/>
        </p:nvSpPr>
        <p:spPr>
          <a:xfrm rot="5400000">
            <a:off x="7927832" y="-458728"/>
            <a:ext cx="757438" cy="1674897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hlinkClick r:id="rId11" action="ppaction://hlinksldjump"/>
            <a:extLst>
              <a:ext uri="{FF2B5EF4-FFF2-40B4-BE49-F238E27FC236}">
                <a16:creationId xmlns:a16="http://schemas.microsoft.com/office/drawing/2014/main" id="{B2B1829F-3978-4B9E-A520-AB37271F0ED8}"/>
              </a:ext>
            </a:extLst>
          </p:cNvPr>
          <p:cNvSpPr txBox="1"/>
          <p:nvPr/>
        </p:nvSpPr>
        <p:spPr>
          <a:xfrm>
            <a:off x="7476731" y="6445"/>
            <a:ext cx="174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KEDEKATAN</a:t>
            </a:r>
            <a:endParaRPr lang="en-ID" sz="1600" b="1" dirty="0"/>
          </a:p>
        </p:txBody>
      </p:sp>
      <p:sp>
        <p:nvSpPr>
          <p:cNvPr id="14" name="Flowchart: Delay 13">
            <a:hlinkClick r:id="rId12" action="ppaction://hlinksldjump"/>
            <a:extLst>
              <a:ext uri="{FF2B5EF4-FFF2-40B4-BE49-F238E27FC236}">
                <a16:creationId xmlns:a16="http://schemas.microsoft.com/office/drawing/2014/main" id="{610733B8-0D76-58B8-110D-257C74AD9954}"/>
              </a:ext>
            </a:extLst>
          </p:cNvPr>
          <p:cNvSpPr/>
          <p:nvPr/>
        </p:nvSpPr>
        <p:spPr>
          <a:xfrm rot="5400000">
            <a:off x="9977219" y="-506227"/>
            <a:ext cx="726983" cy="1740632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408AF658-659D-E383-0313-50BAED9E8AD9}"/>
              </a:ext>
            </a:extLst>
          </p:cNvPr>
          <p:cNvSpPr txBox="1"/>
          <p:nvPr/>
        </p:nvSpPr>
        <p:spPr>
          <a:xfrm>
            <a:off x="9590648" y="2022"/>
            <a:ext cx="154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 err="1"/>
              <a:t>KEMENARIKAN</a:t>
            </a:r>
            <a:endParaRPr lang="en-ID" sz="1600" b="1" dirty="0"/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63F2272A-FF7E-93D8-A257-FE6F5EE83FA9}"/>
              </a:ext>
            </a:extLst>
          </p:cNvPr>
          <p:cNvSpPr txBox="1"/>
          <p:nvPr/>
        </p:nvSpPr>
        <p:spPr>
          <a:xfrm>
            <a:off x="1519376" y="-18526"/>
            <a:ext cx="1603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PRINSIP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KONTRAS</a:t>
            </a:r>
            <a:endParaRPr lang="en-ID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821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lay 4">
            <a:hlinkClick r:id="rId4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rgbClr val="8FB1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79811" y="-45342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-6626" y="1043695"/>
            <a:ext cx="12192000" cy="6532004"/>
          </a:xfrm>
          <a:prstGeom prst="roundRect">
            <a:avLst/>
          </a:prstGeom>
          <a:solidFill>
            <a:srgbClr val="AFC7A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B127E-D8EB-49F2-49A6-C2E81CE2BC2C}"/>
              </a:ext>
            </a:extLst>
          </p:cNvPr>
          <p:cNvSpPr/>
          <p:nvPr/>
        </p:nvSpPr>
        <p:spPr>
          <a:xfrm>
            <a:off x="728870" y="2332383"/>
            <a:ext cx="4516640" cy="2077006"/>
          </a:xfrm>
          <a:prstGeom prst="rect">
            <a:avLst/>
          </a:prstGeom>
          <a:solidFill>
            <a:srgbClr val="6D95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94F243-6BA8-6E8F-4526-AB8A5964DE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94" y="2934001"/>
            <a:ext cx="4110226" cy="13756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161DB67-2755-7279-B67D-49DF2EB1FB29}"/>
              </a:ext>
            </a:extLst>
          </p:cNvPr>
          <p:cNvSpPr/>
          <p:nvPr/>
        </p:nvSpPr>
        <p:spPr>
          <a:xfrm>
            <a:off x="6460435" y="2332382"/>
            <a:ext cx="4516640" cy="2072156"/>
          </a:xfrm>
          <a:prstGeom prst="rect">
            <a:avLst/>
          </a:prstGeom>
          <a:solidFill>
            <a:srgbClr val="6D95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6" name="Picture 2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5512C9CA-E677-E700-DD36-92C0DA927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02" y="2859012"/>
            <a:ext cx="4010585" cy="14506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360A34-D314-E2EE-7CBF-7A00AD26508E}"/>
              </a:ext>
            </a:extLst>
          </p:cNvPr>
          <p:cNvSpPr/>
          <p:nvPr/>
        </p:nvSpPr>
        <p:spPr>
          <a:xfrm>
            <a:off x="1881809" y="4709903"/>
            <a:ext cx="8415130" cy="1934817"/>
          </a:xfrm>
          <a:prstGeom prst="rect">
            <a:avLst/>
          </a:prstGeom>
          <a:solidFill>
            <a:srgbClr val="6D95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2" name="Picture 31" descr="Text&#10;&#10;Description automatically generated with low confidence">
            <a:extLst>
              <a:ext uri="{FF2B5EF4-FFF2-40B4-BE49-F238E27FC236}">
                <a16:creationId xmlns:a16="http://schemas.microsoft.com/office/drawing/2014/main" id="{B42B8311-651F-9BD7-7F7B-2586AF3E98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163" y="5060934"/>
            <a:ext cx="7459116" cy="15623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EADD9B-5FC7-EB80-9917-8328018DF47B}"/>
              </a:ext>
            </a:extLst>
          </p:cNvPr>
          <p:cNvSpPr txBox="1"/>
          <p:nvPr/>
        </p:nvSpPr>
        <p:spPr>
          <a:xfrm>
            <a:off x="1949144" y="1243346"/>
            <a:ext cx="8415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HAL YANG HARUS DI </a:t>
            </a:r>
            <a:r>
              <a:rPr lang="en-US" sz="2400" dirty="0" err="1">
                <a:latin typeface="Britannic Bold" panose="020B0903060703020204" pitchFamily="34" charset="0"/>
              </a:rPr>
              <a:t>PERHATIKAN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DALAM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MENGGUNAKAN</a:t>
            </a:r>
            <a:r>
              <a:rPr lang="en-US" sz="2400" dirty="0">
                <a:latin typeface="Britannic Bold" panose="020B0903060703020204" pitchFamily="34" charset="0"/>
              </a:rPr>
              <a:t> TULISAN PADA MEDIA VISUAL </a:t>
            </a:r>
            <a:r>
              <a:rPr lang="en-US" sz="2400" dirty="0" err="1">
                <a:latin typeface="Britannic Bold" panose="020B0903060703020204" pitchFamily="34" charset="0"/>
              </a:rPr>
              <a:t>PEMBELAJARAN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6EFD79-5DE8-43F0-D0CD-D40E0ECC7322}"/>
              </a:ext>
            </a:extLst>
          </p:cNvPr>
          <p:cNvSpPr txBox="1"/>
          <p:nvPr/>
        </p:nvSpPr>
        <p:spPr>
          <a:xfrm>
            <a:off x="865105" y="2340804"/>
            <a:ext cx="425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>
                <a:solidFill>
                  <a:schemeClr val="bg1"/>
                </a:solidFill>
              </a:rPr>
              <a:t>Penggunaan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jenis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huruf</a:t>
            </a:r>
            <a:r>
              <a:rPr lang="en-ID" sz="1600" b="1" dirty="0">
                <a:solidFill>
                  <a:schemeClr val="bg1"/>
                </a:solidFill>
              </a:rPr>
              <a:t> yang </a:t>
            </a:r>
            <a:r>
              <a:rPr lang="en-ID" sz="1600" b="1" dirty="0" err="1">
                <a:solidFill>
                  <a:schemeClr val="bg1"/>
                </a:solidFill>
              </a:rPr>
              <a:t>tepat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yaitu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dengan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menggunakan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satu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jenis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huruf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saja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F123D9-09EE-D9D7-0830-36EE71C66D4A}"/>
              </a:ext>
            </a:extLst>
          </p:cNvPr>
          <p:cNvSpPr txBox="1"/>
          <p:nvPr/>
        </p:nvSpPr>
        <p:spPr>
          <a:xfrm>
            <a:off x="6590789" y="2444778"/>
            <a:ext cx="425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>
                <a:solidFill>
                  <a:schemeClr val="bg1"/>
                </a:solidFill>
              </a:rPr>
              <a:t>menggunakan ukuran huruf yang tepat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765EF6-E68F-F589-9845-F173CED8375C}"/>
              </a:ext>
            </a:extLst>
          </p:cNvPr>
          <p:cNvSpPr txBox="1"/>
          <p:nvPr/>
        </p:nvSpPr>
        <p:spPr>
          <a:xfrm>
            <a:off x="2315298" y="4676918"/>
            <a:ext cx="781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Jarak yang </a:t>
            </a:r>
            <a:r>
              <a:rPr lang="en-ID" b="1" dirty="0" err="1">
                <a:solidFill>
                  <a:schemeClr val="bg1"/>
                </a:solidFill>
              </a:rPr>
              <a:t>digunakan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harus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tepat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yaitu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tidak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terlalu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jauh</a:t>
            </a:r>
            <a:r>
              <a:rPr lang="en-ID" b="1" dirty="0">
                <a:solidFill>
                  <a:schemeClr val="bg1"/>
                </a:solidFill>
              </a:rPr>
              <a:t> dan </a:t>
            </a:r>
            <a:r>
              <a:rPr lang="en-ID" b="1" dirty="0" err="1">
                <a:solidFill>
                  <a:schemeClr val="bg1"/>
                </a:solidFill>
              </a:rPr>
              <a:t>tidak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terlalu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dekat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305240-4BDC-D651-0940-E39E72E2AF02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rgbClr val="AFC7A5"/>
          </a:solidFill>
          <a:ln>
            <a:solidFill>
              <a:srgbClr val="AFC7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3E55166F-9F4F-8C1A-23C3-EFF01EA29D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" y="0"/>
            <a:ext cx="830997" cy="830997"/>
          </a:xfrm>
          <a:prstGeom prst="rect">
            <a:avLst/>
          </a:prstGeom>
        </p:spPr>
      </p:pic>
      <p:sp>
        <p:nvSpPr>
          <p:cNvPr id="6" name="Flowchart: Delay 5">
            <a:hlinkClick r:id="rId10" action="ppaction://hlinksldjump"/>
            <a:extLst>
              <a:ext uri="{FF2B5EF4-FFF2-40B4-BE49-F238E27FC236}">
                <a16:creationId xmlns:a16="http://schemas.microsoft.com/office/drawing/2014/main" id="{D9EC5C81-A63C-4EE7-4367-3889D89793C5}"/>
              </a:ext>
            </a:extLst>
          </p:cNvPr>
          <p:cNvSpPr/>
          <p:nvPr/>
        </p:nvSpPr>
        <p:spPr>
          <a:xfrm rot="5400000">
            <a:off x="5841816" y="-480352"/>
            <a:ext cx="766213" cy="1710228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Flowchart: Delay 11">
            <a:hlinkClick r:id="rId11" action="ppaction://hlinksldjump"/>
            <a:extLst>
              <a:ext uri="{FF2B5EF4-FFF2-40B4-BE49-F238E27FC236}">
                <a16:creationId xmlns:a16="http://schemas.microsoft.com/office/drawing/2014/main" id="{36637039-B980-92C6-C653-62FE245F15FB}"/>
              </a:ext>
            </a:extLst>
          </p:cNvPr>
          <p:cNvSpPr/>
          <p:nvPr/>
        </p:nvSpPr>
        <p:spPr>
          <a:xfrm rot="5400000">
            <a:off x="7927832" y="-458728"/>
            <a:ext cx="757438" cy="1674897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350015D9-7208-D90B-6E89-B6C9EC51B451}"/>
              </a:ext>
            </a:extLst>
          </p:cNvPr>
          <p:cNvSpPr txBox="1"/>
          <p:nvPr/>
        </p:nvSpPr>
        <p:spPr>
          <a:xfrm>
            <a:off x="7476731" y="6445"/>
            <a:ext cx="174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KEDEKATAN</a:t>
            </a:r>
            <a:endParaRPr lang="en-ID" sz="1600" b="1" dirty="0"/>
          </a:p>
        </p:txBody>
      </p:sp>
      <p:sp>
        <p:nvSpPr>
          <p:cNvPr id="15" name="Flowchart: Delay 14">
            <a:hlinkClick r:id="rId12" action="ppaction://hlinksldjump"/>
            <a:extLst>
              <a:ext uri="{FF2B5EF4-FFF2-40B4-BE49-F238E27FC236}">
                <a16:creationId xmlns:a16="http://schemas.microsoft.com/office/drawing/2014/main" id="{C9E6CA25-3F3E-BBAE-0C68-034D9BFEAE7E}"/>
              </a:ext>
            </a:extLst>
          </p:cNvPr>
          <p:cNvSpPr/>
          <p:nvPr/>
        </p:nvSpPr>
        <p:spPr>
          <a:xfrm rot="5400000">
            <a:off x="9977219" y="-506227"/>
            <a:ext cx="726983" cy="1740632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hlinkClick r:id="rId12" action="ppaction://hlinksldjump"/>
            <a:extLst>
              <a:ext uri="{FF2B5EF4-FFF2-40B4-BE49-F238E27FC236}">
                <a16:creationId xmlns:a16="http://schemas.microsoft.com/office/drawing/2014/main" id="{FAFBFBF1-8002-CDA6-04C9-E46F86681965}"/>
              </a:ext>
            </a:extLst>
          </p:cNvPr>
          <p:cNvSpPr txBox="1"/>
          <p:nvPr/>
        </p:nvSpPr>
        <p:spPr>
          <a:xfrm>
            <a:off x="9590648" y="2022"/>
            <a:ext cx="154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 err="1"/>
              <a:t>KEMENARIKAN</a:t>
            </a:r>
            <a:endParaRPr lang="en-ID" sz="1600" b="1" dirty="0"/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6FFC53DD-A301-43EC-C246-1BB98BFDBF63}"/>
              </a:ext>
            </a:extLst>
          </p:cNvPr>
          <p:cNvSpPr txBox="1"/>
          <p:nvPr/>
        </p:nvSpPr>
        <p:spPr>
          <a:xfrm>
            <a:off x="1646806" y="23405"/>
            <a:ext cx="126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 err="1"/>
              <a:t>KONTRAS</a:t>
            </a:r>
            <a:endParaRPr lang="en-ID" sz="1600" b="1" dirty="0"/>
          </a:p>
        </p:txBody>
      </p:sp>
      <p:sp>
        <p:nvSpPr>
          <p:cNvPr id="10" name="TextBox 9">
            <a:hlinkClick r:id="rId10" action="ppaction://hlinksldjump"/>
            <a:extLst>
              <a:ext uri="{FF2B5EF4-FFF2-40B4-BE49-F238E27FC236}">
                <a16:creationId xmlns:a16="http://schemas.microsoft.com/office/drawing/2014/main" id="{94025A77-5E44-ADA1-EF4C-ACC4605F6472}"/>
              </a:ext>
            </a:extLst>
          </p:cNvPr>
          <p:cNvSpPr txBox="1"/>
          <p:nvPr/>
        </p:nvSpPr>
        <p:spPr>
          <a:xfrm>
            <a:off x="5208498" y="2022"/>
            <a:ext cx="2097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KESEIMBANGAN</a:t>
            </a:r>
            <a:endParaRPr lang="en-ID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10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4501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450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27" grpId="0" animBg="1"/>
      <p:bldP spid="33" grpId="0"/>
      <p:bldP spid="39" grpId="0"/>
      <p:bldP spid="40" grpId="0"/>
      <p:bldP spid="41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lay 4">
            <a:hlinkClick r:id="rId4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hlinkClick r:id="rId5" action="ppaction://hlinksldjump"/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10" y="-524164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rgbClr val="8FB1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06638" y="3192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40764"/>
            <a:ext cx="12192000" cy="5068488"/>
          </a:xfrm>
          <a:prstGeom prst="roundRect">
            <a:avLst/>
          </a:prstGeom>
          <a:solidFill>
            <a:srgbClr val="AFC7A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FD8B633E-6745-F708-C318-3C1D3C0509DE}"/>
              </a:ext>
            </a:extLst>
          </p:cNvPr>
          <p:cNvSpPr/>
          <p:nvPr/>
        </p:nvSpPr>
        <p:spPr>
          <a:xfrm>
            <a:off x="3015707" y="1343655"/>
            <a:ext cx="7270331" cy="3795497"/>
          </a:xfrm>
          <a:prstGeom prst="horizontalScroll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keseimbangan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visual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yaitu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bentuk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atau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pola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dipilih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sebaiknya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menempati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ruang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memberikan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persepsi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keseimbangan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meskipun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tidak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seluruhnya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simetris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.</a:t>
            </a:r>
          </a:p>
        </p:txBody>
      </p:sp>
      <p:pic>
        <p:nvPicPr>
          <p:cNvPr id="12" name="Picture 11" descr="A picture containing toy, vector graphics, doll&#10;&#10;Description automatically generated">
            <a:extLst>
              <a:ext uri="{FF2B5EF4-FFF2-40B4-BE49-F238E27FC236}">
                <a16:creationId xmlns:a16="http://schemas.microsoft.com/office/drawing/2014/main" id="{1B55A9F6-D9DA-AD79-6941-B19398832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6360" y="1398095"/>
            <a:ext cx="4762500" cy="47625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17E3AA6-E2FE-2921-D4F6-B0C2DAB2BBCA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657309DB-554C-0A89-15F9-0438069E0E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" y="0"/>
            <a:ext cx="830997" cy="830997"/>
          </a:xfrm>
          <a:prstGeom prst="rect">
            <a:avLst/>
          </a:prstGeom>
        </p:spPr>
      </p:pic>
      <p:sp>
        <p:nvSpPr>
          <p:cNvPr id="4" name="Flowchart: Delay 3">
            <a:hlinkClick r:id="rId9" action="ppaction://hlinksldjump"/>
            <a:extLst>
              <a:ext uri="{FF2B5EF4-FFF2-40B4-BE49-F238E27FC236}">
                <a16:creationId xmlns:a16="http://schemas.microsoft.com/office/drawing/2014/main" id="{8B999464-38A0-C039-9D26-A8DA23B181F3}"/>
              </a:ext>
            </a:extLst>
          </p:cNvPr>
          <p:cNvSpPr/>
          <p:nvPr/>
        </p:nvSpPr>
        <p:spPr>
          <a:xfrm rot="5400000">
            <a:off x="7927832" y="-458728"/>
            <a:ext cx="757438" cy="1674897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411B1386-76CD-115C-ACFF-086BD82FA93B}"/>
              </a:ext>
            </a:extLst>
          </p:cNvPr>
          <p:cNvSpPr txBox="1"/>
          <p:nvPr/>
        </p:nvSpPr>
        <p:spPr>
          <a:xfrm>
            <a:off x="7476731" y="6445"/>
            <a:ext cx="174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KEDEKATAN</a:t>
            </a:r>
            <a:endParaRPr lang="en-ID" sz="1600" b="1" dirty="0"/>
          </a:p>
        </p:txBody>
      </p:sp>
      <p:sp>
        <p:nvSpPr>
          <p:cNvPr id="14" name="Flowchart: Delay 13">
            <a:hlinkClick r:id="rId10" action="ppaction://hlinksldjump"/>
            <a:extLst>
              <a:ext uri="{FF2B5EF4-FFF2-40B4-BE49-F238E27FC236}">
                <a16:creationId xmlns:a16="http://schemas.microsoft.com/office/drawing/2014/main" id="{20E0ED4E-11DB-A4C5-016C-145349F54388}"/>
              </a:ext>
            </a:extLst>
          </p:cNvPr>
          <p:cNvSpPr/>
          <p:nvPr/>
        </p:nvSpPr>
        <p:spPr>
          <a:xfrm rot="5400000">
            <a:off x="9977219" y="-506227"/>
            <a:ext cx="726983" cy="1740632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hlinkClick r:id="rId10" action="ppaction://hlinksldjump"/>
            <a:extLst>
              <a:ext uri="{FF2B5EF4-FFF2-40B4-BE49-F238E27FC236}">
                <a16:creationId xmlns:a16="http://schemas.microsoft.com/office/drawing/2014/main" id="{B6D79074-8E42-85DA-BA6F-55E7AE6061C6}"/>
              </a:ext>
            </a:extLst>
          </p:cNvPr>
          <p:cNvSpPr txBox="1"/>
          <p:nvPr/>
        </p:nvSpPr>
        <p:spPr>
          <a:xfrm>
            <a:off x="9590648" y="2022"/>
            <a:ext cx="154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 err="1"/>
              <a:t>KEMENARIKAN</a:t>
            </a:r>
            <a:endParaRPr lang="en-ID" sz="1600" b="1" dirty="0"/>
          </a:p>
        </p:txBody>
      </p:sp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D4E7E004-9DE3-6132-9B08-F63BCA212B7C}"/>
              </a:ext>
            </a:extLst>
          </p:cNvPr>
          <p:cNvSpPr txBox="1"/>
          <p:nvPr/>
        </p:nvSpPr>
        <p:spPr>
          <a:xfrm>
            <a:off x="3505766" y="-41944"/>
            <a:ext cx="143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PRINSIP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KETERBACAAN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TULISAN</a:t>
            </a:r>
            <a:endParaRPr lang="en-ID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55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lay 4">
            <a:hlinkClick r:id="rId4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hlinkClick r:id="rId5" action="ppaction://hlinksldjump"/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rgbClr val="8FB1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987770"/>
            <a:ext cx="12192000" cy="6606345"/>
          </a:xfrm>
          <a:prstGeom prst="roundRect">
            <a:avLst/>
          </a:prstGeom>
          <a:solidFill>
            <a:srgbClr val="AFC7A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2C32C-770B-6765-E6D5-15A0F23CC3F4}"/>
              </a:ext>
            </a:extLst>
          </p:cNvPr>
          <p:cNvSpPr txBox="1"/>
          <p:nvPr/>
        </p:nvSpPr>
        <p:spPr>
          <a:xfrm>
            <a:off x="1189866" y="2064483"/>
            <a:ext cx="1046174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dirty="0" err="1">
                <a:latin typeface="Humanst521 BT" panose="020B0602020204020204" pitchFamily="34" charset="0"/>
              </a:rPr>
              <a:t>Kedekatan</a:t>
            </a:r>
            <a:r>
              <a:rPr lang="en-ID" sz="2000" dirty="0">
                <a:latin typeface="Humanst521 BT" panose="020B0602020204020204" pitchFamily="34" charset="0"/>
              </a:rPr>
              <a:t> yang </a:t>
            </a:r>
            <a:r>
              <a:rPr lang="en-ID" sz="2000" dirty="0" err="1">
                <a:latin typeface="Humanst521 BT" panose="020B0602020204020204" pitchFamily="34" charset="0"/>
              </a:rPr>
              <a:t>dimaksud</a:t>
            </a:r>
            <a:r>
              <a:rPr lang="en-ID" sz="2000" dirty="0">
                <a:latin typeface="Humanst521 BT" panose="020B0602020204020204" pitchFamily="34" charset="0"/>
              </a:rPr>
              <a:t> pada </a:t>
            </a:r>
            <a:r>
              <a:rPr lang="en-ID" sz="2000" dirty="0" err="1">
                <a:latin typeface="Humanst521 BT" panose="020B0602020204020204" pitchFamily="34" charset="0"/>
              </a:rPr>
              <a:t>prinsip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ini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yaitu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kedekatan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antara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tiap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elemen</a:t>
            </a:r>
            <a:r>
              <a:rPr lang="en-ID" sz="2000" dirty="0">
                <a:latin typeface="Humanst521 BT" panose="020B0602020204020204" pitchFamily="34" charset="0"/>
              </a:rPr>
              <a:t> dan </a:t>
            </a:r>
            <a:r>
              <a:rPr lang="en-ID" sz="2000" dirty="0" err="1">
                <a:latin typeface="Humanst521 BT" panose="020B0602020204020204" pitchFamily="34" charset="0"/>
              </a:rPr>
              <a:t>objek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harus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memiliki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jarak</a:t>
            </a:r>
            <a:r>
              <a:rPr lang="en-ID" sz="2000" dirty="0">
                <a:latin typeface="Humanst521 BT" panose="020B0602020204020204" pitchFamily="34" charset="0"/>
              </a:rPr>
              <a:t> yang </a:t>
            </a:r>
            <a:r>
              <a:rPr lang="en-ID" sz="2000" dirty="0" err="1">
                <a:latin typeface="Humanst521 BT" panose="020B0602020204020204" pitchFamily="34" charset="0"/>
              </a:rPr>
              <a:t>sesuai</a:t>
            </a:r>
            <a:r>
              <a:rPr lang="en-ID" sz="2000" dirty="0">
                <a:latin typeface="Humanst521 BT" panose="020B0602020204020204" pitchFamily="34" charset="0"/>
              </a:rPr>
              <a:t> agar </a:t>
            </a:r>
            <a:r>
              <a:rPr lang="en-ID" sz="2000" dirty="0" err="1">
                <a:latin typeface="Humanst521 BT" panose="020B0602020204020204" pitchFamily="34" charset="0"/>
              </a:rPr>
              <a:t>bisa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dilihat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dengan</a:t>
            </a:r>
            <a:r>
              <a:rPr lang="en-ID" sz="2000" dirty="0"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latin typeface="Humanst521 BT" panose="020B0602020204020204" pitchFamily="34" charset="0"/>
              </a:rPr>
              <a:t>baik</a:t>
            </a:r>
            <a:r>
              <a:rPr lang="en-ID" sz="2000" dirty="0">
                <a:latin typeface="Humanst521 BT" panose="020B0602020204020204" pitchFamily="34" charset="0"/>
              </a:rPr>
              <a:t>.</a:t>
            </a:r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891B04-B6BD-5ED0-41BD-FE8788F786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027" y="3922620"/>
            <a:ext cx="4156306" cy="252124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DD2355-BD9F-EDFA-7993-101F4C818838}"/>
              </a:ext>
            </a:extLst>
          </p:cNvPr>
          <p:cNvSpPr/>
          <p:nvPr/>
        </p:nvSpPr>
        <p:spPr>
          <a:xfrm>
            <a:off x="649473" y="1245565"/>
            <a:ext cx="2178133" cy="850018"/>
          </a:xfrm>
          <a:prstGeom prst="roundRect">
            <a:avLst/>
          </a:prstGeom>
          <a:solidFill>
            <a:srgbClr val="6D955D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Pengertian</a:t>
            </a:r>
            <a:endParaRPr lang="en-ID" sz="28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D4A4B1-ABE9-9C78-8B96-D5D19E9BE96C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698F520F-6DF2-37C2-360A-71F12164B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" y="0"/>
            <a:ext cx="830997" cy="830997"/>
          </a:xfrm>
          <a:prstGeom prst="rect">
            <a:avLst/>
          </a:prstGeom>
        </p:spPr>
      </p:pic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9C7A280D-E00E-AD17-AC8F-D36FE1C8EDA1}"/>
              </a:ext>
            </a:extLst>
          </p:cNvPr>
          <p:cNvSpPr/>
          <p:nvPr/>
        </p:nvSpPr>
        <p:spPr>
          <a:xfrm>
            <a:off x="9359301" y="2772369"/>
            <a:ext cx="1004973" cy="2390474"/>
          </a:xfrm>
          <a:prstGeom prst="curvedLef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D7715DF2-DB38-B236-DEB9-62F63C628F47}"/>
              </a:ext>
            </a:extLst>
          </p:cNvPr>
          <p:cNvSpPr/>
          <p:nvPr/>
        </p:nvSpPr>
        <p:spPr>
          <a:xfrm>
            <a:off x="2624362" y="2764270"/>
            <a:ext cx="914400" cy="2275904"/>
          </a:xfrm>
          <a:prstGeom prst="curved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Flowchart: Delay 3">
            <a:hlinkClick r:id="rId9" action="ppaction://hlinksldjump"/>
            <a:extLst>
              <a:ext uri="{FF2B5EF4-FFF2-40B4-BE49-F238E27FC236}">
                <a16:creationId xmlns:a16="http://schemas.microsoft.com/office/drawing/2014/main" id="{F63CA309-D427-18AA-75A9-95583249C646}"/>
              </a:ext>
            </a:extLst>
          </p:cNvPr>
          <p:cNvSpPr/>
          <p:nvPr/>
        </p:nvSpPr>
        <p:spPr>
          <a:xfrm rot="5400000">
            <a:off x="5841816" y="-480352"/>
            <a:ext cx="766213" cy="1710228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hlinkClick r:id="rId9" action="ppaction://hlinksldjump"/>
            <a:extLst>
              <a:ext uri="{FF2B5EF4-FFF2-40B4-BE49-F238E27FC236}">
                <a16:creationId xmlns:a16="http://schemas.microsoft.com/office/drawing/2014/main" id="{7E07DFF8-EF08-C344-B31B-69D3B1560437}"/>
              </a:ext>
            </a:extLst>
          </p:cNvPr>
          <p:cNvSpPr txBox="1"/>
          <p:nvPr/>
        </p:nvSpPr>
        <p:spPr>
          <a:xfrm>
            <a:off x="5428708" y="-11573"/>
            <a:ext cx="167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KESEIMBANGAN</a:t>
            </a:r>
            <a:endParaRPr lang="en-ID" sz="1600" b="1" dirty="0"/>
          </a:p>
        </p:txBody>
      </p:sp>
      <p:sp>
        <p:nvSpPr>
          <p:cNvPr id="20" name="Flowchart: Delay 19">
            <a:hlinkClick r:id="rId10" action="ppaction://hlinksldjump"/>
            <a:extLst>
              <a:ext uri="{FF2B5EF4-FFF2-40B4-BE49-F238E27FC236}">
                <a16:creationId xmlns:a16="http://schemas.microsoft.com/office/drawing/2014/main" id="{4494EEB9-A86C-0157-788C-3CDB2B8267C4}"/>
              </a:ext>
            </a:extLst>
          </p:cNvPr>
          <p:cNvSpPr/>
          <p:nvPr/>
        </p:nvSpPr>
        <p:spPr>
          <a:xfrm rot="5400000">
            <a:off x="9977219" y="-506227"/>
            <a:ext cx="726983" cy="1740632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hlinkClick r:id="rId10" action="ppaction://hlinksldjump"/>
            <a:extLst>
              <a:ext uri="{FF2B5EF4-FFF2-40B4-BE49-F238E27FC236}">
                <a16:creationId xmlns:a16="http://schemas.microsoft.com/office/drawing/2014/main" id="{10DF139C-85A4-5EA5-A1F6-DADD2D25EF1A}"/>
              </a:ext>
            </a:extLst>
          </p:cNvPr>
          <p:cNvSpPr txBox="1"/>
          <p:nvPr/>
        </p:nvSpPr>
        <p:spPr>
          <a:xfrm>
            <a:off x="9590648" y="2022"/>
            <a:ext cx="154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 err="1"/>
              <a:t>KEMENARIKAN</a:t>
            </a:r>
            <a:endParaRPr lang="en-ID" sz="1600" b="1" dirty="0"/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B59EA990-8AA4-F619-F1FD-31C696011774}"/>
              </a:ext>
            </a:extLst>
          </p:cNvPr>
          <p:cNvSpPr txBox="1"/>
          <p:nvPr/>
        </p:nvSpPr>
        <p:spPr>
          <a:xfrm>
            <a:off x="1646806" y="23405"/>
            <a:ext cx="126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 err="1"/>
              <a:t>KONTRAS</a:t>
            </a:r>
            <a:endParaRPr lang="en-ID" sz="1600" b="1" dirty="0"/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8EDE5BBB-DAE6-CFEE-44AF-720B0D3DCBA3}"/>
              </a:ext>
            </a:extLst>
          </p:cNvPr>
          <p:cNvSpPr txBox="1"/>
          <p:nvPr/>
        </p:nvSpPr>
        <p:spPr>
          <a:xfrm>
            <a:off x="3503575" y="-68278"/>
            <a:ext cx="143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PRINSIP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KETERBACAAN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TULISAN</a:t>
            </a:r>
            <a:endParaRPr lang="en-ID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7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501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450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lay 4">
            <a:hlinkClick r:id="rId4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5" y="-523094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hlinkClick r:id="rId5" action="ppaction://hlinksldjump"/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6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7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rgbClr val="8FB1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11248" y="883779"/>
            <a:ext cx="12192000" cy="6606345"/>
          </a:xfrm>
          <a:prstGeom prst="roundRect">
            <a:avLst/>
          </a:prstGeom>
          <a:solidFill>
            <a:srgbClr val="AFC7A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2" name="Picture 11" descr="A picture containing doll, vector graphics&#10;&#10;Description automatically generated">
            <a:extLst>
              <a:ext uri="{FF2B5EF4-FFF2-40B4-BE49-F238E27FC236}">
                <a16:creationId xmlns:a16="http://schemas.microsoft.com/office/drawing/2014/main" id="{20F31AFD-0352-51B7-8653-353CFAE4B38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61633" y="2965421"/>
            <a:ext cx="5189883" cy="3598319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702110A-C1EA-FEF8-CF3F-9159318DCF06}"/>
              </a:ext>
            </a:extLst>
          </p:cNvPr>
          <p:cNvSpPr/>
          <p:nvPr/>
        </p:nvSpPr>
        <p:spPr>
          <a:xfrm>
            <a:off x="1933591" y="1112714"/>
            <a:ext cx="5037052" cy="2634638"/>
          </a:xfrm>
          <a:prstGeom prst="wedgeEllipseCallout">
            <a:avLst/>
          </a:prstGeom>
          <a:solidFill>
            <a:srgbClr val="6D95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5D82D-0EB5-94A4-BCD8-DC0FDEE57224}"/>
              </a:ext>
            </a:extLst>
          </p:cNvPr>
          <p:cNvSpPr txBox="1"/>
          <p:nvPr/>
        </p:nvSpPr>
        <p:spPr>
          <a:xfrm>
            <a:off x="2332383" y="1555418"/>
            <a:ext cx="4275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solidFill>
                  <a:schemeClr val="bg2"/>
                </a:solidFill>
              </a:rPr>
              <a:t>Dalam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suatu</a:t>
            </a:r>
            <a:r>
              <a:rPr lang="en-ID" dirty="0">
                <a:solidFill>
                  <a:schemeClr val="bg2"/>
                </a:solidFill>
              </a:rPr>
              <a:t> visual media </a:t>
            </a:r>
            <a:r>
              <a:rPr lang="en-ID" dirty="0" err="1">
                <a:solidFill>
                  <a:schemeClr val="bg2"/>
                </a:solidFill>
              </a:rPr>
              <a:t>pembelajaran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tentu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harus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memiliki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daya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tarik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khusus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untuk</a:t>
            </a:r>
            <a:r>
              <a:rPr lang="en-ID" dirty="0">
                <a:solidFill>
                  <a:schemeClr val="bg2"/>
                </a:solidFill>
              </a:rPr>
              <a:t> para </a:t>
            </a:r>
            <a:r>
              <a:rPr lang="en-ID" dirty="0" err="1">
                <a:solidFill>
                  <a:schemeClr val="bg2"/>
                </a:solidFill>
              </a:rPr>
              <a:t>pembaca</a:t>
            </a:r>
            <a:r>
              <a:rPr lang="en-ID" dirty="0">
                <a:solidFill>
                  <a:schemeClr val="bg2"/>
                </a:solidFill>
              </a:rPr>
              <a:t>, </a:t>
            </a:r>
            <a:r>
              <a:rPr lang="en-ID" dirty="0" err="1">
                <a:solidFill>
                  <a:schemeClr val="bg2"/>
                </a:solidFill>
              </a:rPr>
              <a:t>dengan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contoh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beberapa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elemen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menarik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atau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dengan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pemberian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warna-warna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membuat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pembaca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tertarik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akan</a:t>
            </a:r>
            <a:r>
              <a:rPr lang="en-ID" dirty="0">
                <a:solidFill>
                  <a:schemeClr val="bg2"/>
                </a:solidFill>
              </a:rPr>
              <a:t> media visual yang </a:t>
            </a:r>
            <a:r>
              <a:rPr lang="en-ID" dirty="0" err="1">
                <a:solidFill>
                  <a:schemeClr val="bg2"/>
                </a:solidFill>
              </a:rPr>
              <a:t>disiapkan</a:t>
            </a:r>
            <a:endParaRPr lang="en-ID" dirty="0">
              <a:solidFill>
                <a:schemeClr val="bg2"/>
              </a:solidFill>
            </a:endParaRPr>
          </a:p>
          <a:p>
            <a:endParaRPr lang="en-ID" dirty="0"/>
          </a:p>
        </p:txBody>
      </p:sp>
      <p:pic>
        <p:nvPicPr>
          <p:cNvPr id="20" name="Picture 19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CABF5842-00C4-56CE-3B6F-8C685DC1E82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36" y="3245764"/>
            <a:ext cx="707748" cy="707748"/>
          </a:xfrm>
          <a:prstGeom prst="rect">
            <a:avLst/>
          </a:prstGeom>
        </p:spPr>
      </p:pic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1AFB869F-9E55-6912-2050-80083D55FE5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3106" y="4115572"/>
            <a:ext cx="5939868" cy="29558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210530-2A97-8293-75F3-A84268F7EABF}"/>
              </a:ext>
            </a:extLst>
          </p:cNvPr>
          <p:cNvSpPr/>
          <p:nvPr/>
        </p:nvSpPr>
        <p:spPr>
          <a:xfrm>
            <a:off x="7196520" y="3217513"/>
            <a:ext cx="3176302" cy="581112"/>
          </a:xfrm>
          <a:prstGeom prst="roundRect">
            <a:avLst/>
          </a:prstGeom>
          <a:solidFill>
            <a:srgbClr val="E2AC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CONTOH</a:t>
            </a:r>
            <a:endParaRPr lang="en-ID" sz="2000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30" name="Picture 4" descr="Back Button Svg Png Icon Free Download (#490217) - OnlineWebFonts.COM">
            <a:hlinkClick r:id="rId11" action="ppaction://hlinksldjump"/>
            <a:extLst>
              <a:ext uri="{FF2B5EF4-FFF2-40B4-BE49-F238E27FC236}">
                <a16:creationId xmlns:a16="http://schemas.microsoft.com/office/drawing/2014/main" id="{ED2B7532-E98F-5989-FBB5-19FFD4D7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446352" y="1112714"/>
            <a:ext cx="756896" cy="75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F2D67846-2BA1-F09E-0846-9ECBBDF012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" y="0"/>
            <a:ext cx="830997" cy="830997"/>
          </a:xfrm>
          <a:prstGeom prst="rect">
            <a:avLst/>
          </a:prstGeom>
        </p:spPr>
      </p:pic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F52C305C-F60D-C7FE-0EE8-E533DD6039E3}"/>
              </a:ext>
            </a:extLst>
          </p:cNvPr>
          <p:cNvSpPr txBox="1"/>
          <p:nvPr/>
        </p:nvSpPr>
        <p:spPr>
          <a:xfrm>
            <a:off x="1646806" y="23405"/>
            <a:ext cx="126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 err="1"/>
              <a:t>KONTRAS</a:t>
            </a:r>
            <a:endParaRPr lang="en-ID" sz="1600" b="1" dirty="0"/>
          </a:p>
        </p:txBody>
      </p:sp>
      <p:sp>
        <p:nvSpPr>
          <p:cNvPr id="4" name="TextBox 3">
            <a:hlinkClick r:id="rId5" action="ppaction://hlinksldjump"/>
            <a:extLst>
              <a:ext uri="{FF2B5EF4-FFF2-40B4-BE49-F238E27FC236}">
                <a16:creationId xmlns:a16="http://schemas.microsoft.com/office/drawing/2014/main" id="{F8C7F26C-5979-301D-571D-F56C9AA6B4BB}"/>
              </a:ext>
            </a:extLst>
          </p:cNvPr>
          <p:cNvSpPr txBox="1"/>
          <p:nvPr/>
        </p:nvSpPr>
        <p:spPr>
          <a:xfrm>
            <a:off x="3503575" y="-68278"/>
            <a:ext cx="143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PRINSIP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KETERBACAAN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TULISAN</a:t>
            </a:r>
            <a:endParaRPr lang="en-ID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E8262A9E-7E0D-02BE-80F5-58D6670DE02C}"/>
              </a:ext>
            </a:extLst>
          </p:cNvPr>
          <p:cNvSpPr txBox="1"/>
          <p:nvPr/>
        </p:nvSpPr>
        <p:spPr>
          <a:xfrm>
            <a:off x="5405142" y="14200"/>
            <a:ext cx="167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KESEIMBANGAN</a:t>
            </a:r>
            <a:endParaRPr lang="en-ID" sz="1600" b="1" dirty="0"/>
          </a:p>
        </p:txBody>
      </p:sp>
      <p:sp>
        <p:nvSpPr>
          <p:cNvPr id="7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8B5D8783-CEA2-9067-E35B-BAB4EC378777}"/>
              </a:ext>
            </a:extLst>
          </p:cNvPr>
          <p:cNvSpPr txBox="1"/>
          <p:nvPr/>
        </p:nvSpPr>
        <p:spPr>
          <a:xfrm>
            <a:off x="7476731" y="6445"/>
            <a:ext cx="174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KEDEKATAN</a:t>
            </a:r>
            <a:endParaRPr lang="en-ID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55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hlinkClick r:id="rId7" action="ppaction://hlinksldjump"/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8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2" y="-527945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9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rgbClr val="8FB1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11248" y="883779"/>
            <a:ext cx="12192000" cy="6606345"/>
          </a:xfrm>
          <a:prstGeom prst="roundRect">
            <a:avLst/>
          </a:prstGeom>
          <a:solidFill>
            <a:srgbClr val="AFC7A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2" name="Picture 11" descr="A picture containing doll, vector graphics&#10;&#10;Description automatically generated">
            <a:extLst>
              <a:ext uri="{FF2B5EF4-FFF2-40B4-BE49-F238E27FC236}">
                <a16:creationId xmlns:a16="http://schemas.microsoft.com/office/drawing/2014/main" id="{20F31AFD-0352-51B7-8653-353CFAE4B38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62567" y="3259681"/>
            <a:ext cx="5189883" cy="3598319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702110A-C1EA-FEF8-CF3F-9159318DCF06}"/>
              </a:ext>
            </a:extLst>
          </p:cNvPr>
          <p:cNvSpPr/>
          <p:nvPr/>
        </p:nvSpPr>
        <p:spPr>
          <a:xfrm>
            <a:off x="413050" y="1112714"/>
            <a:ext cx="3393907" cy="2021056"/>
          </a:xfrm>
          <a:prstGeom prst="wedgeEllipseCallout">
            <a:avLst/>
          </a:prstGeom>
          <a:solidFill>
            <a:srgbClr val="6D95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5D82D-0EB5-94A4-BCD8-DC0FDEE57224}"/>
              </a:ext>
            </a:extLst>
          </p:cNvPr>
          <p:cNvSpPr txBox="1"/>
          <p:nvPr/>
        </p:nvSpPr>
        <p:spPr>
          <a:xfrm>
            <a:off x="472833" y="1496709"/>
            <a:ext cx="3393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>
                <a:solidFill>
                  <a:schemeClr val="bg2"/>
                </a:solidFill>
              </a:rPr>
              <a:t>INI</a:t>
            </a:r>
            <a:r>
              <a:rPr lang="en-ID" b="1" dirty="0">
                <a:solidFill>
                  <a:schemeClr val="bg2"/>
                </a:solidFill>
              </a:rPr>
              <a:t> </a:t>
            </a:r>
            <a:r>
              <a:rPr lang="en-ID" b="1" dirty="0" err="1">
                <a:solidFill>
                  <a:schemeClr val="bg2"/>
                </a:solidFill>
              </a:rPr>
              <a:t>ADALAH</a:t>
            </a:r>
            <a:r>
              <a:rPr lang="en-ID" b="1" dirty="0">
                <a:solidFill>
                  <a:schemeClr val="bg2"/>
                </a:solidFill>
              </a:rPr>
              <a:t> </a:t>
            </a:r>
            <a:r>
              <a:rPr lang="en-ID" b="1" dirty="0" err="1">
                <a:solidFill>
                  <a:schemeClr val="bg2"/>
                </a:solidFill>
              </a:rPr>
              <a:t>CONTOH</a:t>
            </a:r>
            <a:r>
              <a:rPr lang="en-ID" b="1" dirty="0">
                <a:solidFill>
                  <a:schemeClr val="bg2"/>
                </a:solidFill>
              </a:rPr>
              <a:t> MEDIA VISUAL  </a:t>
            </a:r>
            <a:r>
              <a:rPr lang="en-ID" b="1" dirty="0" err="1">
                <a:solidFill>
                  <a:schemeClr val="bg2"/>
                </a:solidFill>
              </a:rPr>
              <a:t>PEMBELAJARAN</a:t>
            </a:r>
            <a:r>
              <a:rPr lang="en-ID" b="1" dirty="0">
                <a:solidFill>
                  <a:schemeClr val="bg2"/>
                </a:solidFill>
              </a:rPr>
              <a:t> YANG BISA </a:t>
            </a:r>
            <a:r>
              <a:rPr lang="en-ID" b="1" dirty="0" err="1">
                <a:solidFill>
                  <a:schemeClr val="bg2"/>
                </a:solidFill>
              </a:rPr>
              <a:t>MENARIK</a:t>
            </a:r>
            <a:r>
              <a:rPr lang="en-ID" b="1" dirty="0">
                <a:solidFill>
                  <a:schemeClr val="bg2"/>
                </a:solidFill>
              </a:rPr>
              <a:t> </a:t>
            </a:r>
            <a:r>
              <a:rPr lang="en-ID" b="1" dirty="0" err="1">
                <a:solidFill>
                  <a:schemeClr val="bg2"/>
                </a:solidFill>
              </a:rPr>
              <a:t>PERHATIAN</a:t>
            </a:r>
            <a:r>
              <a:rPr lang="en-ID" b="1" dirty="0">
                <a:solidFill>
                  <a:schemeClr val="bg2"/>
                </a:solidFill>
              </a:rPr>
              <a:t> PARA </a:t>
            </a:r>
            <a:r>
              <a:rPr lang="en-ID" b="1" dirty="0" err="1">
                <a:solidFill>
                  <a:schemeClr val="bg2"/>
                </a:solidFill>
              </a:rPr>
              <a:t>PESERTA</a:t>
            </a:r>
            <a:r>
              <a:rPr lang="en-ID" b="1" dirty="0">
                <a:solidFill>
                  <a:schemeClr val="bg2"/>
                </a:solidFill>
              </a:rPr>
              <a:t> </a:t>
            </a:r>
            <a:r>
              <a:rPr lang="en-ID" b="1" dirty="0" err="1">
                <a:solidFill>
                  <a:schemeClr val="bg2"/>
                </a:solidFill>
              </a:rPr>
              <a:t>DIDIK</a:t>
            </a:r>
            <a:endParaRPr lang="en-ID" b="1" dirty="0">
              <a:solidFill>
                <a:schemeClr val="bg2"/>
              </a:solidFill>
            </a:endParaRPr>
          </a:p>
          <a:p>
            <a:endParaRPr lang="en-ID" dirty="0"/>
          </a:p>
        </p:txBody>
      </p:sp>
      <p:pic>
        <p:nvPicPr>
          <p:cNvPr id="2" name="videoplayback (4)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4E663217-6122-235E-03F3-3A362BD780F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926523" y="1336431"/>
            <a:ext cx="8017710" cy="5120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1D820AF5-B4D0-A46E-D40C-0760EB46AD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" y="0"/>
            <a:ext cx="830997" cy="830997"/>
          </a:xfrm>
          <a:prstGeom prst="rect">
            <a:avLst/>
          </a:prstGeom>
        </p:spPr>
      </p:pic>
      <p:sp>
        <p:nvSpPr>
          <p:cNvPr id="4" name="TextBox 3">
            <a:hlinkClick r:id="rId6" action="ppaction://hlinksldjump"/>
            <a:extLst>
              <a:ext uri="{FF2B5EF4-FFF2-40B4-BE49-F238E27FC236}">
                <a16:creationId xmlns:a16="http://schemas.microsoft.com/office/drawing/2014/main" id="{8B8725AA-5747-0128-2281-9FAD15BACAA9}"/>
              </a:ext>
            </a:extLst>
          </p:cNvPr>
          <p:cNvSpPr txBox="1"/>
          <p:nvPr/>
        </p:nvSpPr>
        <p:spPr>
          <a:xfrm>
            <a:off x="1646806" y="23405"/>
            <a:ext cx="126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 err="1"/>
              <a:t>KONTRAS</a:t>
            </a:r>
            <a:endParaRPr lang="en-ID" sz="1600" b="1" dirty="0"/>
          </a:p>
        </p:txBody>
      </p:sp>
      <p:sp>
        <p:nvSpPr>
          <p:cNvPr id="6" name="TextBox 5">
            <a:hlinkClick r:id="rId7" action="ppaction://hlinksldjump"/>
            <a:extLst>
              <a:ext uri="{FF2B5EF4-FFF2-40B4-BE49-F238E27FC236}">
                <a16:creationId xmlns:a16="http://schemas.microsoft.com/office/drawing/2014/main" id="{27CCA888-9917-DCC8-4FDF-E1AC22E4F6F5}"/>
              </a:ext>
            </a:extLst>
          </p:cNvPr>
          <p:cNvSpPr txBox="1"/>
          <p:nvPr/>
        </p:nvSpPr>
        <p:spPr>
          <a:xfrm>
            <a:off x="3503575" y="-68278"/>
            <a:ext cx="143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PRINSIP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KETERBACAAN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TULISAN</a:t>
            </a:r>
            <a:endParaRPr lang="en-ID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hlinkClick r:id="rId8" action="ppaction://hlinksldjump"/>
            <a:extLst>
              <a:ext uri="{FF2B5EF4-FFF2-40B4-BE49-F238E27FC236}">
                <a16:creationId xmlns:a16="http://schemas.microsoft.com/office/drawing/2014/main" id="{8301D6CC-4679-0A3C-472F-F5B2DF364DC2}"/>
              </a:ext>
            </a:extLst>
          </p:cNvPr>
          <p:cNvSpPr txBox="1"/>
          <p:nvPr/>
        </p:nvSpPr>
        <p:spPr>
          <a:xfrm>
            <a:off x="5405142" y="14200"/>
            <a:ext cx="167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KESEIMBANGAN</a:t>
            </a:r>
            <a:endParaRPr lang="en-ID" sz="1600" b="1" dirty="0"/>
          </a:p>
        </p:txBody>
      </p:sp>
      <p:sp>
        <p:nvSpPr>
          <p:cNvPr id="16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D7EC9973-5362-2F83-AA17-89178BF32E72}"/>
              </a:ext>
            </a:extLst>
          </p:cNvPr>
          <p:cNvSpPr txBox="1"/>
          <p:nvPr/>
        </p:nvSpPr>
        <p:spPr>
          <a:xfrm>
            <a:off x="7476731" y="6445"/>
            <a:ext cx="174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KEDEKATAN</a:t>
            </a:r>
            <a:endParaRPr lang="en-ID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10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8C295D-47B5-9D7A-EBFB-E5826BDE17EB}"/>
              </a:ext>
            </a:extLst>
          </p:cNvPr>
          <p:cNvSpPr txBox="1"/>
          <p:nvPr/>
        </p:nvSpPr>
        <p:spPr>
          <a:xfrm flipH="1">
            <a:off x="3572605" y="1739855"/>
            <a:ext cx="50467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3200" dirty="0">
                <a:hlinkClick r:id="rId4"/>
              </a:rPr>
              <a:t>https://</a:t>
            </a:r>
            <a:r>
              <a:rPr lang="en-ID" sz="3200" dirty="0" err="1">
                <a:hlinkClick r:id="rId4"/>
              </a:rPr>
              <a:t>bit.ly</a:t>
            </a:r>
            <a:r>
              <a:rPr lang="en-ID" sz="3200" dirty="0">
                <a:hlinkClick r:id="rId4"/>
              </a:rPr>
              <a:t>/</a:t>
            </a:r>
            <a:r>
              <a:rPr lang="en-ID" sz="3200" dirty="0" err="1">
                <a:hlinkClick r:id="rId4"/>
              </a:rPr>
              <a:t>YukKerjaiinQuiz</a:t>
            </a:r>
            <a:r>
              <a:rPr lang="en-ID" sz="3200" dirty="0"/>
              <a:t> 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B7AC246-DE89-8097-25DB-7653C1004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434" y="2585053"/>
            <a:ext cx="2143125" cy="2143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FC0219-DBB4-7917-1C10-D355526A4B5C}"/>
              </a:ext>
            </a:extLst>
          </p:cNvPr>
          <p:cNvSpPr txBox="1"/>
          <p:nvPr/>
        </p:nvSpPr>
        <p:spPr>
          <a:xfrm>
            <a:off x="4360985" y="4803935"/>
            <a:ext cx="372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Tekan</a:t>
            </a:r>
            <a:r>
              <a:rPr lang="en-US" b="1" dirty="0"/>
              <a:t> Link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Mengerjakan</a:t>
            </a:r>
            <a:r>
              <a:rPr lang="en-US" b="1" dirty="0"/>
              <a:t> Quiz.!</a:t>
            </a:r>
            <a:endParaRPr lang="en-ID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63548C-68FA-A551-53D5-72F0FB45630F}"/>
              </a:ext>
            </a:extLst>
          </p:cNvPr>
          <p:cNvSpPr/>
          <p:nvPr/>
        </p:nvSpPr>
        <p:spPr>
          <a:xfrm>
            <a:off x="-612045" y="0"/>
            <a:ext cx="2756452" cy="6858000"/>
          </a:xfrm>
          <a:prstGeom prst="roundRect">
            <a:avLst/>
          </a:prstGeom>
          <a:solidFill>
            <a:srgbClr val="8FB1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7BB869-33F3-224B-35F7-ED08C6261A0E}"/>
              </a:ext>
            </a:extLst>
          </p:cNvPr>
          <p:cNvSpPr/>
          <p:nvPr/>
        </p:nvSpPr>
        <p:spPr>
          <a:xfrm>
            <a:off x="10005383" y="879"/>
            <a:ext cx="2756452" cy="6858000"/>
          </a:xfrm>
          <a:prstGeom prst="roundRect">
            <a:avLst/>
          </a:prstGeom>
          <a:solidFill>
            <a:srgbClr val="8FB1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4856D2A-6183-E658-7765-B95099147593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BB722285-9B61-5C9B-C8AC-BB39AA942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22" y="0"/>
            <a:ext cx="834888" cy="8348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629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FDDC6"/>
          </a:solidFill>
          <a:ln>
            <a:solidFill>
              <a:srgbClr val="FFD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49033DF4-23C0-2BB8-81CC-CAE5D9FD685C}"/>
              </a:ext>
            </a:extLst>
          </p:cNvPr>
          <p:cNvSpPr/>
          <p:nvPr/>
        </p:nvSpPr>
        <p:spPr>
          <a:xfrm>
            <a:off x="1262888" y="382570"/>
            <a:ext cx="10029308" cy="6259965"/>
          </a:xfrm>
          <a:prstGeom prst="horizontalScroll">
            <a:avLst/>
          </a:prstGeom>
          <a:solidFill>
            <a:srgbClr val="AFC7A5">
              <a:alpha val="9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5E74980-B363-909D-87BA-DBCAEEDD4BBE}"/>
              </a:ext>
            </a:extLst>
          </p:cNvPr>
          <p:cNvSpPr/>
          <p:nvPr/>
        </p:nvSpPr>
        <p:spPr>
          <a:xfrm>
            <a:off x="9932939" y="4623218"/>
            <a:ext cx="1242411" cy="1343014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Graphic 9" descr="Female Profile with solid fill">
            <a:extLst>
              <a:ext uri="{FF2B5EF4-FFF2-40B4-BE49-F238E27FC236}">
                <a16:creationId xmlns:a16="http://schemas.microsoft.com/office/drawing/2014/main" id="{8E778153-61AA-7C53-C987-1913C53F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3289" y="4731831"/>
            <a:ext cx="1064779" cy="10294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4F717B-7A12-C99D-E1B2-08F930CF68CA}"/>
              </a:ext>
            </a:extLst>
          </p:cNvPr>
          <p:cNvSpPr/>
          <p:nvPr/>
        </p:nvSpPr>
        <p:spPr>
          <a:xfrm>
            <a:off x="9786204" y="5791337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B58E4-D67F-5688-4D5F-9F043273E366}"/>
              </a:ext>
            </a:extLst>
          </p:cNvPr>
          <p:cNvSpPr txBox="1"/>
          <p:nvPr/>
        </p:nvSpPr>
        <p:spPr>
          <a:xfrm>
            <a:off x="9844254" y="5824712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13" name="Flowchart: Connector 12">
            <a:hlinkClick r:id="rId6" action="ppaction://hlinksldjump"/>
            <a:extLst>
              <a:ext uri="{FF2B5EF4-FFF2-40B4-BE49-F238E27FC236}">
                <a16:creationId xmlns:a16="http://schemas.microsoft.com/office/drawing/2014/main" id="{9E1FCF38-360C-0B2E-0FD7-BB3876BA9F4C}"/>
              </a:ext>
            </a:extLst>
          </p:cNvPr>
          <p:cNvSpPr/>
          <p:nvPr/>
        </p:nvSpPr>
        <p:spPr>
          <a:xfrm>
            <a:off x="1129607" y="1251870"/>
            <a:ext cx="997283" cy="96032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Multiplication Sign 13">
            <a:hlinkClick r:id="rId6" action="ppaction://hlinksldjump"/>
            <a:extLst>
              <a:ext uri="{FF2B5EF4-FFF2-40B4-BE49-F238E27FC236}">
                <a16:creationId xmlns:a16="http://schemas.microsoft.com/office/drawing/2014/main" id="{EBBF5F23-D39B-7206-02B8-726BC124083F}"/>
              </a:ext>
            </a:extLst>
          </p:cNvPr>
          <p:cNvSpPr/>
          <p:nvPr/>
        </p:nvSpPr>
        <p:spPr>
          <a:xfrm>
            <a:off x="1299064" y="1337607"/>
            <a:ext cx="658367" cy="78856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5BEBE-E000-7FA7-7A1D-9366D44FAD23}"/>
              </a:ext>
            </a:extLst>
          </p:cNvPr>
          <p:cNvSpPr txBox="1"/>
          <p:nvPr/>
        </p:nvSpPr>
        <p:spPr>
          <a:xfrm>
            <a:off x="4399034" y="2126169"/>
            <a:ext cx="67126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Nama 			: </a:t>
            </a:r>
            <a:r>
              <a:rPr lang="en-US" sz="2000" b="1" dirty="0" err="1"/>
              <a:t>Sahnaz</a:t>
            </a:r>
            <a:r>
              <a:rPr lang="en-US" sz="2000" b="1" dirty="0"/>
              <a:t> Zillah </a:t>
            </a:r>
            <a:r>
              <a:rPr lang="en-US" sz="2000" b="1" dirty="0" err="1"/>
              <a:t>Rukmana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 err="1"/>
              <a:t>Tempat</a:t>
            </a:r>
            <a:r>
              <a:rPr lang="en-US" sz="2000" b="1" dirty="0"/>
              <a:t> </a:t>
            </a:r>
            <a:r>
              <a:rPr lang="en-US" sz="2000" b="1" dirty="0" err="1"/>
              <a:t>Tanggal</a:t>
            </a:r>
            <a:r>
              <a:rPr lang="en-US" sz="2000" b="1" dirty="0"/>
              <a:t> Lahir 	: </a:t>
            </a:r>
            <a:r>
              <a:rPr lang="en-US" sz="2000" b="1" dirty="0" err="1"/>
              <a:t>Cianjur</a:t>
            </a:r>
            <a:r>
              <a:rPr lang="en-US" sz="2000" b="1" dirty="0"/>
              <a:t>, 19 </a:t>
            </a:r>
            <a:r>
              <a:rPr lang="en-US" sz="2000" b="1" dirty="0" err="1"/>
              <a:t>Februari</a:t>
            </a:r>
            <a:r>
              <a:rPr lang="en-US" sz="2000" b="1" dirty="0"/>
              <a:t> 2001</a:t>
            </a:r>
          </a:p>
          <a:p>
            <a:pPr>
              <a:lnSpc>
                <a:spcPct val="150000"/>
              </a:lnSpc>
            </a:pPr>
            <a:r>
              <a:rPr lang="en-US" sz="2000" b="1" dirty="0" err="1"/>
              <a:t>Asal</a:t>
            </a:r>
            <a:r>
              <a:rPr lang="en-US" sz="2000" b="1" dirty="0"/>
              <a:t> </a:t>
            </a:r>
            <a:r>
              <a:rPr lang="en-US" sz="2000" b="1" dirty="0" err="1"/>
              <a:t>Instansi</a:t>
            </a:r>
            <a:r>
              <a:rPr lang="en-US" sz="2000" b="1" dirty="0"/>
              <a:t> 		: Universitas Negeri Yogyakarta</a:t>
            </a:r>
          </a:p>
          <a:p>
            <a:pPr>
              <a:lnSpc>
                <a:spcPct val="150000"/>
              </a:lnSpc>
            </a:pPr>
            <a:r>
              <a:rPr lang="en-US" sz="2000" b="1" dirty="0" err="1"/>
              <a:t>No.Telp</a:t>
            </a:r>
            <a:r>
              <a:rPr lang="en-US" sz="2000" b="1" dirty="0"/>
              <a:t> 			: 082113720755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Alamat Email 		: Sahnazzillahrukmana@gmail.com</a:t>
            </a:r>
          </a:p>
          <a:p>
            <a:endParaRPr lang="en-ID" dirty="0"/>
          </a:p>
        </p:txBody>
      </p:sp>
      <p:pic>
        <p:nvPicPr>
          <p:cNvPr id="18" name="Picture 17" descr="A person wearing a head scarf&#10;&#10;Description automatically generated with medium confidence">
            <a:extLst>
              <a:ext uri="{FF2B5EF4-FFF2-40B4-BE49-F238E27FC236}">
                <a16:creationId xmlns:a16="http://schemas.microsoft.com/office/drawing/2014/main" id="{B0340063-9454-168E-6238-A7FD11FC20B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782" y="2212196"/>
            <a:ext cx="1971709" cy="2249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58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12" grpId="0"/>
      <p:bldP spid="13" grpId="0" animBg="1"/>
      <p:bldP spid="14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FDDC6"/>
          </a:solidFill>
          <a:ln>
            <a:solidFill>
              <a:srgbClr val="FFD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49033DF4-23C0-2BB8-81CC-CAE5D9FD685C}"/>
              </a:ext>
            </a:extLst>
          </p:cNvPr>
          <p:cNvSpPr/>
          <p:nvPr/>
        </p:nvSpPr>
        <p:spPr>
          <a:xfrm>
            <a:off x="1191886" y="65317"/>
            <a:ext cx="10029308" cy="6259965"/>
          </a:xfrm>
          <a:prstGeom prst="horizontalScroll">
            <a:avLst/>
          </a:prstGeom>
          <a:solidFill>
            <a:srgbClr val="AFC7A5">
              <a:alpha val="9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5E74980-B363-909D-87BA-DBCAEEDD4BBE}"/>
              </a:ext>
            </a:extLst>
          </p:cNvPr>
          <p:cNvSpPr/>
          <p:nvPr/>
        </p:nvSpPr>
        <p:spPr>
          <a:xfrm>
            <a:off x="9932939" y="4623218"/>
            <a:ext cx="1242411" cy="1343014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4F717B-7A12-C99D-E1B2-08F930CF68CA}"/>
              </a:ext>
            </a:extLst>
          </p:cNvPr>
          <p:cNvSpPr/>
          <p:nvPr/>
        </p:nvSpPr>
        <p:spPr>
          <a:xfrm>
            <a:off x="9548572" y="5791337"/>
            <a:ext cx="1975104" cy="296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lowchart: Connector 12">
            <a:hlinkClick r:id="rId4" action="ppaction://hlinksldjump"/>
            <a:extLst>
              <a:ext uri="{FF2B5EF4-FFF2-40B4-BE49-F238E27FC236}">
                <a16:creationId xmlns:a16="http://schemas.microsoft.com/office/drawing/2014/main" id="{9E1FCF38-360C-0B2E-0FD7-BB3876BA9F4C}"/>
              </a:ext>
            </a:extLst>
          </p:cNvPr>
          <p:cNvSpPr/>
          <p:nvPr/>
        </p:nvSpPr>
        <p:spPr>
          <a:xfrm>
            <a:off x="1037572" y="781681"/>
            <a:ext cx="997283" cy="96032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Multiplication Sign 13">
            <a:hlinkClick r:id="rId4" action="ppaction://hlinksldjump"/>
            <a:extLst>
              <a:ext uri="{FF2B5EF4-FFF2-40B4-BE49-F238E27FC236}">
                <a16:creationId xmlns:a16="http://schemas.microsoft.com/office/drawing/2014/main" id="{EBBF5F23-D39B-7206-02B8-726BC124083F}"/>
              </a:ext>
            </a:extLst>
          </p:cNvPr>
          <p:cNvSpPr/>
          <p:nvPr/>
        </p:nvSpPr>
        <p:spPr>
          <a:xfrm>
            <a:off x="1220517" y="845314"/>
            <a:ext cx="658367" cy="78856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assroom with solid fill">
            <a:extLst>
              <a:ext uri="{FF2B5EF4-FFF2-40B4-BE49-F238E27FC236}">
                <a16:creationId xmlns:a16="http://schemas.microsoft.com/office/drawing/2014/main" id="{6D50407E-ACBC-02A8-2879-5482546666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6402" y="4816662"/>
            <a:ext cx="870334" cy="870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BE8121-9CDF-19F0-D3E5-E8AB713A5D58}"/>
              </a:ext>
            </a:extLst>
          </p:cNvPr>
          <p:cNvSpPr txBox="1"/>
          <p:nvPr/>
        </p:nvSpPr>
        <p:spPr>
          <a:xfrm>
            <a:off x="9557013" y="5828357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3EAA5-21CF-D0EB-ACDD-C91011676003}"/>
              </a:ext>
            </a:extLst>
          </p:cNvPr>
          <p:cNvSpPr txBox="1"/>
          <p:nvPr/>
        </p:nvSpPr>
        <p:spPr>
          <a:xfrm>
            <a:off x="2153964" y="1314926"/>
            <a:ext cx="310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 Nova Extra Bold" panose="02060903020205020403" pitchFamily="18" charset="0"/>
              </a:rPr>
              <a:t>ARTI </a:t>
            </a:r>
            <a:r>
              <a:rPr lang="en-US" sz="2400" dirty="0" err="1">
                <a:latin typeface="Rockwell Nova Extra Bold" panose="02060903020205020403" pitchFamily="18" charset="0"/>
              </a:rPr>
              <a:t>SIMBOL</a:t>
            </a:r>
            <a:endParaRPr lang="en-ID" sz="2400" dirty="0">
              <a:latin typeface="Rockwell Nova Extra Bold" panose="020609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0E13FD-900D-21C2-9589-8D47D5664B94}"/>
              </a:ext>
            </a:extLst>
          </p:cNvPr>
          <p:cNvSpPr/>
          <p:nvPr/>
        </p:nvSpPr>
        <p:spPr>
          <a:xfrm>
            <a:off x="2073859" y="1791647"/>
            <a:ext cx="3127248" cy="3289763"/>
          </a:xfrm>
          <a:prstGeom prst="rect">
            <a:avLst/>
          </a:prstGeom>
          <a:solidFill>
            <a:srgbClr val="E2AC8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FE0FE-798F-587C-9C34-20160668EC53}"/>
              </a:ext>
            </a:extLst>
          </p:cNvPr>
          <p:cNvSpPr txBox="1"/>
          <p:nvPr/>
        </p:nvSpPr>
        <p:spPr>
          <a:xfrm>
            <a:off x="2961172" y="1851432"/>
            <a:ext cx="2310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Option 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1791C-B69E-976B-EA8D-F1564FB32896}"/>
              </a:ext>
            </a:extLst>
          </p:cNvPr>
          <p:cNvSpPr txBox="1"/>
          <p:nvPr/>
        </p:nvSpPr>
        <p:spPr>
          <a:xfrm>
            <a:off x="2872039" y="2308031"/>
            <a:ext cx="2107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 Kembali </a:t>
            </a:r>
            <a:r>
              <a:rPr lang="en-US" sz="2400" dirty="0" err="1">
                <a:latin typeface="Britannic Bold" panose="020B0903060703020204" pitchFamily="34" charset="0"/>
              </a:rPr>
              <a:t>ke</a:t>
            </a:r>
            <a:r>
              <a:rPr lang="en-US" sz="2400" dirty="0">
                <a:latin typeface="Britannic Bold" panose="020B0903060703020204" pitchFamily="34" charset="0"/>
              </a:rPr>
              <a:t>  </a:t>
            </a:r>
            <a:r>
              <a:rPr lang="en-US" sz="2400" dirty="0" err="1">
                <a:latin typeface="Britannic Bold" panose="020B0903060703020204" pitchFamily="34" charset="0"/>
              </a:rPr>
              <a:t>layar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awal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8D74D-4FF4-A818-8C34-2E89BF15217A}"/>
              </a:ext>
            </a:extLst>
          </p:cNvPr>
          <p:cNvSpPr txBox="1"/>
          <p:nvPr/>
        </p:nvSpPr>
        <p:spPr>
          <a:xfrm>
            <a:off x="2948603" y="3163652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Next Page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pic>
        <p:nvPicPr>
          <p:cNvPr id="1028" name="Picture 4" descr="Back Button Svg Png Icon Free Download (#490217) - OnlineWebFonts.COM">
            <a:extLst>
              <a:ext uri="{FF2B5EF4-FFF2-40B4-BE49-F238E27FC236}">
                <a16:creationId xmlns:a16="http://schemas.microsoft.com/office/drawing/2014/main" id="{DBA980B3-41A7-2985-D336-CB4772B3C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8875" y="3858004"/>
            <a:ext cx="447062" cy="44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Back Button Svg Png Icon Free Download (#490217) - OnlineWebFonts.COM">
            <a:extLst>
              <a:ext uri="{FF2B5EF4-FFF2-40B4-BE49-F238E27FC236}">
                <a16:creationId xmlns:a16="http://schemas.microsoft.com/office/drawing/2014/main" id="{14D33E11-651B-87C6-05AB-A77AEC9E5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220737" y="3163257"/>
            <a:ext cx="447062" cy="44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A4E78B-A10F-63D3-F27A-2E0DD93C0352}"/>
              </a:ext>
            </a:extLst>
          </p:cNvPr>
          <p:cNvSpPr txBox="1"/>
          <p:nvPr/>
        </p:nvSpPr>
        <p:spPr>
          <a:xfrm>
            <a:off x="2948603" y="3803586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Back Page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501710-9582-00ED-9555-D2A9FBF54FF5}"/>
              </a:ext>
            </a:extLst>
          </p:cNvPr>
          <p:cNvSpPr txBox="1"/>
          <p:nvPr/>
        </p:nvSpPr>
        <p:spPr>
          <a:xfrm>
            <a:off x="2751937" y="2425162"/>
            <a:ext cx="54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 :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B525DAF6-58B6-FAAE-6257-18888974F4C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2031" y="4484461"/>
            <a:ext cx="487112" cy="4871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7E434B-E381-3D3B-7F0A-662D076ECA68}"/>
              </a:ext>
            </a:extLst>
          </p:cNvPr>
          <p:cNvSpPr txBox="1"/>
          <p:nvPr/>
        </p:nvSpPr>
        <p:spPr>
          <a:xfrm>
            <a:off x="2960037" y="4474790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Menu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60311-9014-BEAA-7A4A-30F9F987E8AF}"/>
              </a:ext>
            </a:extLst>
          </p:cNvPr>
          <p:cNvSpPr txBox="1"/>
          <p:nvPr/>
        </p:nvSpPr>
        <p:spPr>
          <a:xfrm>
            <a:off x="6361173" y="1264055"/>
            <a:ext cx="455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 Nova Extra Bold" panose="02060903020205020403" pitchFamily="18" charset="0"/>
              </a:rPr>
              <a:t>CARA </a:t>
            </a:r>
            <a:r>
              <a:rPr lang="en-US" sz="2400" dirty="0" err="1">
                <a:latin typeface="Rockwell Nova Extra Bold" panose="02060903020205020403" pitchFamily="18" charset="0"/>
              </a:rPr>
              <a:t>PENGGUNAAN</a:t>
            </a:r>
            <a:endParaRPr lang="en-ID" sz="2400" dirty="0">
              <a:latin typeface="Rockwell Nova Extra Bold" panose="020609030202050204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2C2D19-FF9A-DD86-E9D9-F4C941C527E7}"/>
              </a:ext>
            </a:extLst>
          </p:cNvPr>
          <p:cNvSpPr/>
          <p:nvPr/>
        </p:nvSpPr>
        <p:spPr>
          <a:xfrm>
            <a:off x="6415757" y="1742207"/>
            <a:ext cx="4497753" cy="2824616"/>
          </a:xfrm>
          <a:prstGeom prst="rect">
            <a:avLst/>
          </a:prstGeom>
          <a:solidFill>
            <a:srgbClr val="E2AC8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C1E67-5E7B-D666-5774-D4389A6430CC}"/>
              </a:ext>
            </a:extLst>
          </p:cNvPr>
          <p:cNvSpPr txBox="1"/>
          <p:nvPr/>
        </p:nvSpPr>
        <p:spPr>
          <a:xfrm>
            <a:off x="6610991" y="2119029"/>
            <a:ext cx="418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 err="1"/>
              <a:t>Bacalah</a:t>
            </a:r>
            <a:r>
              <a:rPr lang="en-US" sz="2000" b="1" dirty="0"/>
              <a:t> </a:t>
            </a:r>
            <a:r>
              <a:rPr lang="en-US" sz="2000" b="1" dirty="0" err="1"/>
              <a:t>materi</a:t>
            </a:r>
            <a:r>
              <a:rPr lang="en-US" sz="2000" b="1" dirty="0"/>
              <a:t> </a:t>
            </a:r>
            <a:r>
              <a:rPr lang="en-US" sz="2000" b="1" dirty="0" err="1"/>
              <a:t>terlebih</a:t>
            </a:r>
            <a:r>
              <a:rPr lang="en-US" sz="2000" b="1" dirty="0"/>
              <a:t> </a:t>
            </a:r>
            <a:r>
              <a:rPr lang="en-US" sz="2000" b="1" dirty="0" err="1"/>
              <a:t>dahulu</a:t>
            </a:r>
            <a:r>
              <a:rPr lang="en-US" sz="2000" b="1" dirty="0"/>
              <a:t> </a:t>
            </a:r>
            <a:r>
              <a:rPr lang="en-US" sz="2000" b="1" dirty="0" err="1"/>
              <a:t>sebelum</a:t>
            </a:r>
            <a:r>
              <a:rPr lang="en-US" sz="2000" b="1" dirty="0"/>
              <a:t> </a:t>
            </a:r>
            <a:r>
              <a:rPr lang="en-US" sz="2000" b="1" dirty="0" err="1"/>
              <a:t>mengerjakan</a:t>
            </a:r>
            <a:r>
              <a:rPr lang="en-US" sz="2000" b="1" dirty="0"/>
              <a:t> quiz.</a:t>
            </a:r>
          </a:p>
          <a:p>
            <a:pPr marL="342900" indent="-342900">
              <a:buAutoNum type="arabicPeriod"/>
            </a:pPr>
            <a:r>
              <a:rPr lang="en-US" sz="2000" b="1" dirty="0" err="1"/>
              <a:t>Tekanlah</a:t>
            </a:r>
            <a:r>
              <a:rPr lang="en-US" sz="2000" b="1" dirty="0"/>
              <a:t> </a:t>
            </a:r>
            <a:r>
              <a:rPr lang="en-US" sz="2000" b="1" dirty="0" err="1"/>
              <a:t>navigasi</a:t>
            </a:r>
            <a:r>
              <a:rPr lang="en-US" sz="2000" b="1" dirty="0"/>
              <a:t> </a:t>
            </a:r>
            <a:r>
              <a:rPr lang="en-US" sz="2000" b="1" dirty="0" err="1"/>
              <a:t>pilihan</a:t>
            </a:r>
            <a:r>
              <a:rPr lang="en-US" sz="2000" b="1" dirty="0"/>
              <a:t> dan </a:t>
            </a:r>
            <a:r>
              <a:rPr lang="en-US" sz="2000" b="1" dirty="0" err="1"/>
              <a:t>simbol-simbol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menggunakan</a:t>
            </a:r>
            <a:r>
              <a:rPr lang="en-US" sz="2000" b="1" dirty="0"/>
              <a:t> </a:t>
            </a:r>
            <a:r>
              <a:rPr lang="en-US" sz="2000" b="1" dirty="0" err="1"/>
              <a:t>aplikasi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lancar</a:t>
            </a:r>
            <a:r>
              <a:rPr lang="en-US" sz="2000" b="1" dirty="0"/>
              <a:t>.</a:t>
            </a:r>
            <a:endParaRPr lang="en-ID" sz="2000" b="1" dirty="0"/>
          </a:p>
        </p:txBody>
      </p:sp>
      <p:pic>
        <p:nvPicPr>
          <p:cNvPr id="53" name="Picture 5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DEC0D85-42FD-6C9F-DE2B-102586E44B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15" y="2454832"/>
            <a:ext cx="585637" cy="514764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51C11439-76E0-0AC4-F507-E61D0396EA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66" y="1815792"/>
            <a:ext cx="587188" cy="555556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A498D6E7-2177-6414-6EDF-1DB889C786CB}"/>
              </a:ext>
            </a:extLst>
          </p:cNvPr>
          <p:cNvSpPr/>
          <p:nvPr/>
        </p:nvSpPr>
        <p:spPr>
          <a:xfrm>
            <a:off x="357809" y="6516938"/>
            <a:ext cx="98297" cy="120446"/>
          </a:xfrm>
          <a:prstGeom prst="ellipse">
            <a:avLst/>
          </a:prstGeom>
          <a:solidFill>
            <a:srgbClr val="FFDDC6"/>
          </a:solidFill>
          <a:ln>
            <a:solidFill>
              <a:srgbClr val="FFD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3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20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20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20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9" dur="20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4" grpId="0" animBg="1"/>
      <p:bldP spid="5" grpId="0"/>
      <p:bldP spid="6" grpId="0"/>
      <p:bldP spid="8" grpId="0" animBg="1"/>
      <p:bldP spid="18" grpId="0"/>
      <p:bldP spid="21" grpId="0"/>
      <p:bldP spid="26" grpId="0"/>
      <p:bldP spid="31" grpId="0"/>
      <p:bldP spid="38" grpId="0"/>
      <p:bldP spid="15" grpId="0"/>
      <p:bldP spid="16" grpId="0"/>
      <p:bldP spid="19" grpId="0" animBg="1"/>
      <p:bldP spid="28" grpId="0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4880132" y="263330"/>
            <a:ext cx="2264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161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 E N U</a:t>
            </a:r>
            <a:r>
              <a:rPr lang="en-US" sz="3600" dirty="0">
                <a:solidFill>
                  <a:srgbClr val="E161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en-ID" sz="3600" dirty="0">
              <a:solidFill>
                <a:srgbClr val="E161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955353" y="1616421"/>
            <a:ext cx="3896139" cy="1595209"/>
          </a:xfrm>
          <a:prstGeom prst="rect">
            <a:avLst/>
          </a:prstGeom>
          <a:solidFill>
            <a:srgbClr val="BBCFB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6805687" y="1628824"/>
            <a:ext cx="3896139" cy="1568617"/>
          </a:xfrm>
          <a:prstGeom prst="rect">
            <a:avLst/>
          </a:prstGeom>
          <a:solidFill>
            <a:srgbClr val="BBCFB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3826718" y="4109419"/>
            <a:ext cx="3896139" cy="1801051"/>
          </a:xfrm>
          <a:prstGeom prst="rect">
            <a:avLst/>
          </a:prstGeom>
          <a:solidFill>
            <a:srgbClr val="BBCFB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F5CABE53-0831-FCE9-9C02-29AF7617EC99}"/>
              </a:ext>
            </a:extLst>
          </p:cNvPr>
          <p:cNvSpPr txBox="1"/>
          <p:nvPr/>
        </p:nvSpPr>
        <p:spPr>
          <a:xfrm>
            <a:off x="1503471" y="1772049"/>
            <a:ext cx="27647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Pengertian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 Visual</a:t>
            </a:r>
            <a:endParaRPr lang="en-ID" sz="4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tc350 DmBd BT" panose="04030705050B02020A03" pitchFamily="82" charset="0"/>
            </a:endParaRPr>
          </a:p>
        </p:txBody>
      </p:sp>
      <p:sp>
        <p:nvSpPr>
          <p:cNvPr id="22" name="TextBox 21">
            <a:hlinkClick r:id="rId6" action="ppaction://hlinksldjump"/>
            <a:extLst>
              <a:ext uri="{FF2B5EF4-FFF2-40B4-BE49-F238E27FC236}">
                <a16:creationId xmlns:a16="http://schemas.microsoft.com/office/drawing/2014/main" id="{AAE0E405-1304-C329-E350-7F5C5A9DC3A6}"/>
              </a:ext>
            </a:extLst>
          </p:cNvPr>
          <p:cNvSpPr txBox="1"/>
          <p:nvPr/>
        </p:nvSpPr>
        <p:spPr>
          <a:xfrm>
            <a:off x="7281752" y="1641976"/>
            <a:ext cx="3187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Prinsip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 Visual Media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Pembelajaran</a:t>
            </a:r>
            <a:endParaRPr lang="en-ID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tc350 DmBd BT" panose="04030705050B02020A03" pitchFamily="82" charset="0"/>
            </a:endParaRPr>
          </a:p>
        </p:txBody>
      </p:sp>
      <p:sp>
        <p:nvSpPr>
          <p:cNvPr id="23" name="TextBox 22">
            <a:hlinkClick r:id="rId5" action="ppaction://hlinksldjump"/>
            <a:extLst>
              <a:ext uri="{FF2B5EF4-FFF2-40B4-BE49-F238E27FC236}">
                <a16:creationId xmlns:a16="http://schemas.microsoft.com/office/drawing/2014/main" id="{C064FB01-85EA-F9F0-B329-02EC2EF38590}"/>
              </a:ext>
            </a:extLst>
          </p:cNvPr>
          <p:cNvSpPr txBox="1"/>
          <p:nvPr/>
        </p:nvSpPr>
        <p:spPr>
          <a:xfrm>
            <a:off x="4513034" y="4348224"/>
            <a:ext cx="2789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Quiz </a:t>
            </a:r>
            <a:r>
              <a:rPr 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Pembelajaran</a:t>
            </a:r>
            <a:endParaRPr lang="en-ID" sz="4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7103337" y="654676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3826718" y="654676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26936F3-D854-443A-1CA9-46B2821A4F8D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21C66A-868F-48ED-347E-C1C360F66E89}"/>
              </a:ext>
            </a:extLst>
          </p:cNvPr>
          <p:cNvSpPr/>
          <p:nvPr/>
        </p:nvSpPr>
        <p:spPr>
          <a:xfrm>
            <a:off x="502053" y="1626036"/>
            <a:ext cx="887896" cy="826987"/>
          </a:xfrm>
          <a:prstGeom prst="roundRect">
            <a:avLst/>
          </a:prstGeom>
          <a:solidFill>
            <a:srgbClr val="75806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2B216C-AA5D-8A59-D2A7-9437C4FDFF10}"/>
              </a:ext>
            </a:extLst>
          </p:cNvPr>
          <p:cNvSpPr/>
          <p:nvPr/>
        </p:nvSpPr>
        <p:spPr>
          <a:xfrm>
            <a:off x="6375736" y="1481666"/>
            <a:ext cx="906016" cy="952103"/>
          </a:xfrm>
          <a:prstGeom prst="roundRect">
            <a:avLst/>
          </a:prstGeom>
          <a:solidFill>
            <a:srgbClr val="737E6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DB1202-7C31-ECF9-F190-9038AADA616F}"/>
              </a:ext>
            </a:extLst>
          </p:cNvPr>
          <p:cNvSpPr/>
          <p:nvPr/>
        </p:nvSpPr>
        <p:spPr>
          <a:xfrm>
            <a:off x="3312501" y="3799810"/>
            <a:ext cx="906016" cy="891551"/>
          </a:xfrm>
          <a:prstGeom prst="roundRect">
            <a:avLst/>
          </a:prstGeom>
          <a:solidFill>
            <a:srgbClr val="75806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5" name="Graphic 24" descr="Badge 1 outline">
            <a:hlinkClick r:id="rId4" action="ppaction://hlinksldjump"/>
            <a:extLst>
              <a:ext uri="{FF2B5EF4-FFF2-40B4-BE49-F238E27FC236}">
                <a16:creationId xmlns:a16="http://schemas.microsoft.com/office/drawing/2014/main" id="{287BBE15-E766-F3FA-F985-5E0409418B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08" y="1641976"/>
            <a:ext cx="795106" cy="795106"/>
          </a:xfrm>
          <a:prstGeom prst="rect">
            <a:avLst/>
          </a:prstGeom>
        </p:spPr>
      </p:pic>
      <p:pic>
        <p:nvPicPr>
          <p:cNvPr id="27" name="Graphic 26" descr="Badge outline">
            <a:hlinkClick r:id="rId6" action="ppaction://hlinksldjump"/>
            <a:extLst>
              <a:ext uri="{FF2B5EF4-FFF2-40B4-BE49-F238E27FC236}">
                <a16:creationId xmlns:a16="http://schemas.microsoft.com/office/drawing/2014/main" id="{6E915FF1-9471-DEB9-56AA-95873D263E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9375" y="1563583"/>
            <a:ext cx="788268" cy="788268"/>
          </a:xfrm>
          <a:prstGeom prst="rect">
            <a:avLst/>
          </a:prstGeom>
        </p:spPr>
      </p:pic>
      <p:pic>
        <p:nvPicPr>
          <p:cNvPr id="31" name="Graphic 30" descr="Badge 3 outline">
            <a:hlinkClick r:id="rId5" action="ppaction://hlinksldjump"/>
            <a:extLst>
              <a:ext uri="{FF2B5EF4-FFF2-40B4-BE49-F238E27FC236}">
                <a16:creationId xmlns:a16="http://schemas.microsoft.com/office/drawing/2014/main" id="{4C7F155F-A4E2-6914-1463-93FE49ABE4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5999" y="3799810"/>
            <a:ext cx="932193" cy="932193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E9FBC20F-F595-426E-08BD-2277A86CC7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6" y="-39199"/>
            <a:ext cx="906016" cy="906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16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rgbClr val="E2AC8E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1878648" y="593284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834887" y="1815536"/>
            <a:ext cx="3962400" cy="424049"/>
          </a:xfrm>
          <a:prstGeom prst="rect">
            <a:avLst/>
          </a:prstGeom>
          <a:solidFill>
            <a:srgbClr val="E4BF9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hlinkClick r:id="rId4" action="ppaction://hlinksldjump"/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1404731" y="2977127"/>
            <a:ext cx="2623930" cy="649707"/>
          </a:xfrm>
          <a:prstGeom prst="rect">
            <a:avLst/>
          </a:prstGeom>
          <a:solidFill>
            <a:srgbClr val="BBCFB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 Visual </a:t>
            </a:r>
          </a:p>
          <a:p>
            <a:pPr algn="ctr"/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Media </a:t>
            </a:r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Pembelaja</a:t>
            </a:r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xotc350 DmBd BT" panose="04030705050B02020A03" pitchFamily="82" charset="0"/>
              </a:rPr>
              <a:t>ran</a:t>
            </a:r>
            <a:endParaRPr lang="en-ID" sz="2200" b="1" dirty="0">
              <a:solidFill>
                <a:schemeClr val="tx1">
                  <a:lumMod val="85000"/>
                  <a:lumOff val="15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1404731" y="4261571"/>
            <a:ext cx="2623930" cy="424049"/>
          </a:xfrm>
          <a:prstGeom prst="rect">
            <a:avLst/>
          </a:prstGeom>
          <a:solidFill>
            <a:srgbClr val="BBCFB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3584713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990752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3E1126-8AF9-2C6A-A36B-43347E0FF63F}"/>
              </a:ext>
            </a:extLst>
          </p:cNvPr>
          <p:cNvSpPr txBox="1"/>
          <p:nvPr/>
        </p:nvSpPr>
        <p:spPr>
          <a:xfrm>
            <a:off x="1878648" y="597101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E161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rgbClr val="E161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rgbClr val="E161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833C80-11B3-AEFF-4CDF-86634E431594}"/>
              </a:ext>
            </a:extLst>
          </p:cNvPr>
          <p:cNvCxnSpPr/>
          <p:nvPr/>
        </p:nvCxnSpPr>
        <p:spPr>
          <a:xfrm>
            <a:off x="3584713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806214-B9B1-3A00-C7C9-24CE50FAD85C}"/>
              </a:ext>
            </a:extLst>
          </p:cNvPr>
          <p:cNvCxnSpPr/>
          <p:nvPr/>
        </p:nvCxnSpPr>
        <p:spPr>
          <a:xfrm>
            <a:off x="990752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3059268" y="2428372"/>
            <a:ext cx="5519956" cy="3894102"/>
          </a:xfrm>
          <a:prstGeom prst="roundRect">
            <a:avLst/>
          </a:prstGeom>
          <a:solidFill>
            <a:srgbClr val="E4BF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Visual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kbbi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(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)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berdasarkan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penglihatan.Maka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diartikan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di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lihat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mengandung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unsur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suara.Media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visual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adalah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melibatkan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penglihatan.Media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menyampaikan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pesan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melalui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lain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seperti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telinga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difungsikan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untuk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.</a:t>
            </a:r>
          </a:p>
        </p:txBody>
      </p:sp>
      <p:pic>
        <p:nvPicPr>
          <p:cNvPr id="7" name="Picture 6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pic>
        <p:nvPicPr>
          <p:cNvPr id="6" name="Picture 4" descr="Back Button Svg Png Icon Free Download (#490217) - OnlineWebFonts.COM">
            <a:hlinkClick r:id="rId8" action="ppaction://hlinksldjump"/>
            <a:extLst>
              <a:ext uri="{FF2B5EF4-FFF2-40B4-BE49-F238E27FC236}">
                <a16:creationId xmlns:a16="http://schemas.microsoft.com/office/drawing/2014/main" id="{3D96715A-B71C-9C56-D012-C2F5D13A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51027" y="3018071"/>
            <a:ext cx="896100" cy="89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D5A99EF-2101-AD55-50A2-0746A11F443D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rgbClr val="FFDDC6"/>
          </a:solidFill>
          <a:ln>
            <a:solidFill>
              <a:srgbClr val="FFD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09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1.48148E-6 L -0.10756 0.003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802 -4.81481E-6 L -0.11198 -4.8148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25 -1.85185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450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450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8" grpId="0" animBg="1"/>
      <p:bldP spid="2" grpId="0"/>
      <p:bldP spid="5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6403961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1878648" y="593284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4617742" y="1675324"/>
            <a:ext cx="3896139" cy="424049"/>
          </a:xfrm>
          <a:prstGeom prst="rect">
            <a:avLst/>
          </a:prstGeom>
          <a:solidFill>
            <a:srgbClr val="E4BF9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tx1">
                  <a:lumMod val="85000"/>
                  <a:lumOff val="15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127629" y="3239230"/>
            <a:ext cx="2451549" cy="649707"/>
          </a:xfrm>
          <a:prstGeom prst="rect">
            <a:avLst/>
          </a:prstGeom>
          <a:solidFill>
            <a:srgbClr val="BBCFB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xotc350 DmBd BT" panose="04030705050B02020A03" pitchFamily="82" charset="0"/>
              </a:rPr>
              <a:t> Visual</a:t>
            </a:r>
          </a:p>
          <a:p>
            <a:pPr algn="ctr"/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xotc350 DmBd BT" panose="04030705050B02020A03" pitchFamily="82" charset="0"/>
              </a:rPr>
              <a:t> Media </a:t>
            </a:r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tx1">
                  <a:lumMod val="85000"/>
                  <a:lumOff val="15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145865" y="4375535"/>
            <a:ext cx="2474970" cy="424049"/>
          </a:xfrm>
          <a:prstGeom prst="rect">
            <a:avLst/>
          </a:prstGeom>
          <a:solidFill>
            <a:srgbClr val="BBCFB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tx1">
                  <a:lumMod val="85000"/>
                  <a:lumOff val="15000"/>
                </a:schemeClr>
              </a:solidFill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3584713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990752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3E1126-8AF9-2C6A-A36B-43347E0FF63F}"/>
              </a:ext>
            </a:extLst>
          </p:cNvPr>
          <p:cNvSpPr txBox="1"/>
          <p:nvPr/>
        </p:nvSpPr>
        <p:spPr>
          <a:xfrm>
            <a:off x="1878648" y="597101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E161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rgbClr val="E161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rgbClr val="E161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833C80-11B3-AEFF-4CDF-86634E431594}"/>
              </a:ext>
            </a:extLst>
          </p:cNvPr>
          <p:cNvCxnSpPr/>
          <p:nvPr/>
        </p:nvCxnSpPr>
        <p:spPr>
          <a:xfrm>
            <a:off x="3584713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806214-B9B1-3A00-C7C9-24CE50FAD85C}"/>
              </a:ext>
            </a:extLst>
          </p:cNvPr>
          <p:cNvCxnSpPr/>
          <p:nvPr/>
        </p:nvCxnSpPr>
        <p:spPr>
          <a:xfrm>
            <a:off x="990752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3059268" y="2428372"/>
            <a:ext cx="5519956" cy="3894102"/>
          </a:xfrm>
          <a:prstGeom prst="roundRect">
            <a:avLst/>
          </a:prstGeom>
          <a:solidFill>
            <a:srgbClr val="FFCC66">
              <a:alpha val="7254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kbbi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(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)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berdasarkan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penglihatan.Maka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diartikan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di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mengandung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unsur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suara.Media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adalah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melibatkan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menyampaikan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pesan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melalui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lain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seperti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telinga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difungsikan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untuk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.</a:t>
            </a:r>
          </a:p>
        </p:txBody>
      </p:sp>
      <p:pic>
        <p:nvPicPr>
          <p:cNvPr id="7" name="Picture 6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DAE798-7A68-2BD0-A815-0D1366AD826C}"/>
              </a:ext>
            </a:extLst>
          </p:cNvPr>
          <p:cNvSpPr/>
          <p:nvPr/>
        </p:nvSpPr>
        <p:spPr>
          <a:xfrm>
            <a:off x="2829340" y="1297960"/>
            <a:ext cx="8951843" cy="4811289"/>
          </a:xfrm>
          <a:prstGeom prst="roundRect">
            <a:avLst/>
          </a:prstGeom>
          <a:solidFill>
            <a:srgbClr val="E4BF9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 b="1" dirty="0">
              <a:solidFill>
                <a:schemeClr val="accent2">
                  <a:lumMod val="50000"/>
                </a:schemeClr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pic>
        <p:nvPicPr>
          <p:cNvPr id="14" name="videoplayback (2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5E8AEFA-9037-097F-E0E2-99FD1C7E72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71527" y="1494631"/>
            <a:ext cx="7584940" cy="4266529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7A04E66-E888-0FB7-1EB9-CB3AC8CF38FA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rgbClr val="FFDDC6"/>
          </a:solidFill>
          <a:ln>
            <a:solidFill>
              <a:srgbClr val="FFDD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4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70833E-6 -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-41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022E-16 L 8.33333E-7 -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00" y="9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-0.00648 L 0.05078 -0.1585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76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4501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450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9" grpId="0"/>
      <p:bldP spid="16" grpId="0" animBg="1"/>
      <p:bldP spid="17" grpId="0" animBg="1"/>
      <p:bldP spid="18" grpId="0" animBg="1"/>
      <p:bldP spid="2" grpId="0"/>
      <p:bldP spid="5" grpId="0" animBg="1"/>
      <p:bldP spid="6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5" b="20965"/>
          <a:stretch/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3980890" y="1769931"/>
            <a:ext cx="2529092" cy="424049"/>
          </a:xfrm>
          <a:prstGeom prst="rect">
            <a:avLst/>
          </a:prstGeom>
          <a:solidFill>
            <a:srgbClr val="BBCFB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tx1">
                  <a:lumMod val="85000"/>
                  <a:lumOff val="15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-2262961" y="3004951"/>
            <a:ext cx="3896139" cy="424049"/>
          </a:xfrm>
          <a:prstGeom prst="rect">
            <a:avLst/>
          </a:prstGeom>
          <a:solidFill>
            <a:srgbClr val="E4BF9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 Visual Media </a:t>
            </a:r>
            <a:r>
              <a:rPr 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-3523" y="4520277"/>
            <a:ext cx="2474341" cy="424049"/>
          </a:xfrm>
          <a:prstGeom prst="rect">
            <a:avLst/>
          </a:prstGeom>
          <a:solidFill>
            <a:srgbClr val="BBCFB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tc350 DmBd BT" panose="04030705050B02020A03" pitchFamily="8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2039815" y="2428372"/>
            <a:ext cx="7891976" cy="3894102"/>
          </a:xfrm>
          <a:prstGeom prst="roundRect">
            <a:avLst/>
          </a:prstGeom>
          <a:solidFill>
            <a:srgbClr val="E4BF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 b="1" dirty="0">
              <a:solidFill>
                <a:schemeClr val="accent2">
                  <a:lumMod val="50000"/>
                </a:schemeClr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pic>
        <p:nvPicPr>
          <p:cNvPr id="7" name="Picture 6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C916C2-2461-3722-7766-F1316E4DB6CB}"/>
              </a:ext>
            </a:extLst>
          </p:cNvPr>
          <p:cNvCxnSpPr/>
          <p:nvPr/>
        </p:nvCxnSpPr>
        <p:spPr>
          <a:xfrm>
            <a:off x="7431498" y="2117375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4DB413-9C12-03AC-1662-0648A839724A}"/>
              </a:ext>
            </a:extLst>
          </p:cNvPr>
          <p:cNvCxnSpPr/>
          <p:nvPr/>
        </p:nvCxnSpPr>
        <p:spPr>
          <a:xfrm>
            <a:off x="3980891" y="2054604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F2C401-DF92-CD9F-782D-5BEABC7FBBDB}"/>
              </a:ext>
            </a:extLst>
          </p:cNvPr>
          <p:cNvCxnSpPr/>
          <p:nvPr/>
        </p:nvCxnSpPr>
        <p:spPr>
          <a:xfrm>
            <a:off x="7438224" y="3097453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D014D5-845E-7FED-BF35-F4633CCE4858}"/>
              </a:ext>
            </a:extLst>
          </p:cNvPr>
          <p:cNvCxnSpPr/>
          <p:nvPr/>
        </p:nvCxnSpPr>
        <p:spPr>
          <a:xfrm>
            <a:off x="3980891" y="3097453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5A7E4A-DAEE-1112-04B5-C63BC5F0AB50}"/>
              </a:ext>
            </a:extLst>
          </p:cNvPr>
          <p:cNvCxnSpPr/>
          <p:nvPr/>
        </p:nvCxnSpPr>
        <p:spPr>
          <a:xfrm>
            <a:off x="7438224" y="4213032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95FAE5-10CC-1CBE-C1B0-2F789FFF29C3}"/>
              </a:ext>
            </a:extLst>
          </p:cNvPr>
          <p:cNvCxnSpPr/>
          <p:nvPr/>
        </p:nvCxnSpPr>
        <p:spPr>
          <a:xfrm>
            <a:off x="3980891" y="4213032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5E476DCE-7A51-DDE0-1F03-E666A23F793A}"/>
              </a:ext>
            </a:extLst>
          </p:cNvPr>
          <p:cNvSpPr/>
          <p:nvPr/>
        </p:nvSpPr>
        <p:spPr>
          <a:xfrm>
            <a:off x="5441004" y="1175278"/>
            <a:ext cx="541361" cy="333653"/>
          </a:xfrm>
          <a:prstGeom prst="downArrow">
            <a:avLst/>
          </a:prstGeom>
          <a:solidFill>
            <a:srgbClr val="E4BF9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Rectangle: Beveled 25">
            <a:hlinkClick r:id="rId9" action="ppaction://hlinksldjump"/>
            <a:extLst>
              <a:ext uri="{FF2B5EF4-FFF2-40B4-BE49-F238E27FC236}">
                <a16:creationId xmlns:a16="http://schemas.microsoft.com/office/drawing/2014/main" id="{78803C60-1FD0-0141-327E-E95EE4D04AA9}"/>
              </a:ext>
            </a:extLst>
          </p:cNvPr>
          <p:cNvSpPr/>
          <p:nvPr/>
        </p:nvSpPr>
        <p:spPr>
          <a:xfrm>
            <a:off x="3964772" y="3797682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Keseimbangan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 Visual</a:t>
            </a:r>
            <a:endParaRPr lang="en-ID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Rectangle: Beveled 26">
            <a:hlinkClick r:id="rId10" action="ppaction://hlinksldjump"/>
            <a:extLst>
              <a:ext uri="{FF2B5EF4-FFF2-40B4-BE49-F238E27FC236}">
                <a16:creationId xmlns:a16="http://schemas.microsoft.com/office/drawing/2014/main" id="{D021DAF4-05E7-953B-C601-976797118D8B}"/>
              </a:ext>
            </a:extLst>
          </p:cNvPr>
          <p:cNvSpPr/>
          <p:nvPr/>
        </p:nvSpPr>
        <p:spPr>
          <a:xfrm>
            <a:off x="3980891" y="2753841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100" b="1" dirty="0" err="1">
                <a:solidFill>
                  <a:schemeClr val="accent2">
                    <a:lumMod val="50000"/>
                  </a:schemeClr>
                </a:solidFill>
              </a:rPr>
              <a:t>Keterbacaan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 Tulisan</a:t>
            </a:r>
            <a:endParaRPr lang="en-ID" sz="21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" name="Rectangle: Beveled 27">
            <a:hlinkClick r:id="rId11" action="ppaction://hlinksldjump"/>
            <a:extLst>
              <a:ext uri="{FF2B5EF4-FFF2-40B4-BE49-F238E27FC236}">
                <a16:creationId xmlns:a16="http://schemas.microsoft.com/office/drawing/2014/main" id="{2020ACE3-C4E6-CE9E-9D75-C5FAF732FA68}"/>
              </a:ext>
            </a:extLst>
          </p:cNvPr>
          <p:cNvSpPr/>
          <p:nvPr/>
        </p:nvSpPr>
        <p:spPr>
          <a:xfrm>
            <a:off x="3964772" y="1759259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Kontras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DD173B-36E5-7E4F-64CE-C6EE8E2A105C}"/>
              </a:ext>
            </a:extLst>
          </p:cNvPr>
          <p:cNvCxnSpPr/>
          <p:nvPr/>
        </p:nvCxnSpPr>
        <p:spPr>
          <a:xfrm>
            <a:off x="7431498" y="5175377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BCC532-F978-69FB-8277-57E963711FFF}"/>
              </a:ext>
            </a:extLst>
          </p:cNvPr>
          <p:cNvCxnSpPr/>
          <p:nvPr/>
        </p:nvCxnSpPr>
        <p:spPr>
          <a:xfrm>
            <a:off x="3980891" y="5045968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Beveled 33">
            <a:hlinkClick r:id="rId12" action="ppaction://hlinksldjump"/>
            <a:extLst>
              <a:ext uri="{FF2B5EF4-FFF2-40B4-BE49-F238E27FC236}">
                <a16:creationId xmlns:a16="http://schemas.microsoft.com/office/drawing/2014/main" id="{E78A6B3F-11F7-8063-447D-03C79F22CE71}"/>
              </a:ext>
            </a:extLst>
          </p:cNvPr>
          <p:cNvSpPr/>
          <p:nvPr/>
        </p:nvSpPr>
        <p:spPr>
          <a:xfrm>
            <a:off x="3980891" y="4732302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Kedekatan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Rectangle: Beveled 34">
            <a:hlinkClick r:id="rId13" action="ppaction://hlinksldjump"/>
            <a:extLst>
              <a:ext uri="{FF2B5EF4-FFF2-40B4-BE49-F238E27FC236}">
                <a16:creationId xmlns:a16="http://schemas.microsoft.com/office/drawing/2014/main" id="{75B76AA2-30E2-CDC1-5F13-BEC384226117}"/>
              </a:ext>
            </a:extLst>
          </p:cNvPr>
          <p:cNvSpPr/>
          <p:nvPr/>
        </p:nvSpPr>
        <p:spPr>
          <a:xfrm>
            <a:off x="3980891" y="5756869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Kemenarikan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CE4A93-1EA9-8899-EF4B-987A6C6728B9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9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32839 0.002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75 -0.0331 L 0.16575 -0.03287 C 0.1694 -0.03889 0.17318 -0.04491 0.17708 -0.05023 C 0.17917 -0.05301 0.18177 -0.05486 0.18398 -0.05764 C 0.1875 -0.0618 0.19114 -0.06597 0.19427 -0.0706 C 0.197 -0.07454 0.19948 -0.0787 0.20247 -0.08194 C 0.20677 -0.0868 0.21211 -0.08958 0.21614 -0.09491 C 0.2181 -0.09745 0.22005 -0.09977 0.222 -0.10254 C 0.22396 -0.10532 0.22539 -0.10926 0.22773 -0.1118 C 0.23086 -0.11551 0.23463 -0.11805 0.23802 -0.12129 C 0.24232 -0.12523 0.24648 -0.1294 0.25052 -0.13426 C 0.25729 -0.14213 0.26432 -0.14907 0.27018 -0.15856 C 0.27526 -0.1669 0.27461 -0.1669 0.28164 -0.17338 C 0.28385 -0.17546 0.2862 -0.17708 0.28854 -0.17893 C 0.29049 -0.18079 0.29232 -0.18287 0.29427 -0.18472 C 0.29739 -0.18727 0.30065 -0.18912 0.30351 -0.19213 C 0.30573 -0.19467 0.30807 -0.19722 0.31029 -0.19977 C 0.31211 -0.20162 0.31432 -0.20324 0.31601 -0.20532 C 0.31966 -0.20949 0.32279 -0.21458 0.32643 -0.21829 C 0.32838 -0.22014 0.33034 -0.22176 0.33216 -0.22407 C 0.33919 -0.23148 0.33411 -0.22801 0.34023 -0.23148 C 0.34167 -0.23333 0.34323 -0.23518 0.34479 -0.23704 C 0.34622 -0.23866 0.34805 -0.23912 0.34948 -0.24074 C 0.35065 -0.24236 0.35143 -0.24491 0.35286 -0.24629 C 0.35391 -0.24745 0.35521 -0.24745 0.35625 -0.24815 C 0.35794 -0.2493 0.35937 -0.25046 0.36094 -0.25208 C 0.36289 -0.2537 0.36471 -0.25579 0.36667 -0.25741 C 0.36901 -0.25995 0.37083 -0.26366 0.37357 -0.26504 C 0.37604 -0.26643 0.37943 -0.26782 0.38151 -0.2706 C 0.38372 -0.27338 0.38529 -0.27708 0.38724 -0.28009 C 0.38958 -0.28333 0.39206 -0.28588 0.39427 -0.28935 C 0.39557 -0.29167 0.39622 -0.29467 0.39766 -0.29676 C 0.39909 -0.29907 0.40078 -0.30046 0.40221 -0.30254 C 0.40351 -0.30417 0.40443 -0.30625 0.40573 -0.3081 C 0.40677 -0.30949 0.40807 -0.31018 0.40924 -0.3118 C 0.41042 -0.31342 0.41133 -0.31574 0.4125 -0.31736 C 0.41614 -0.32222 0.42422 -0.33171 0.42877 -0.33611 C 0.4306 -0.33796 0.43242 -0.34004 0.4345 -0.34167 C 0.44193 -0.34792 0.4345 -0.33565 0.447 -0.35092 C 0.44726 -0.35139 0.45404 -0.35949 0.45508 -0.36018 C 0.4569 -0.36157 0.45898 -0.36157 0.46081 -0.36227 C 0.46237 -0.36296 0.46406 -0.36319 0.46549 -0.36412 C 0.46966 -0.36643 0.47005 -0.36944 0.47461 -0.36967 C 0.48073 -0.37014 0.48685 -0.36967 0.49297 -0.36967 L 0.49427 -0.36597 L 0.49297 -0.36597 L 0.49297 -0.36574 " pathEditMode="relative" rAng="0" ptsTypes="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9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250"/>
                            </p:stCondLst>
                            <p:childTnLst>
                              <p:par>
                                <p:cTn id="9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5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3" y="-523094"/>
            <a:ext cx="736343" cy="1740630"/>
          </a:xfrm>
          <a:prstGeom prst="flowChartDelay">
            <a:avLst/>
          </a:prstGeom>
          <a:solidFill>
            <a:srgbClr val="8FB1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5221" y="1066305"/>
            <a:ext cx="12192000" cy="5166419"/>
          </a:xfrm>
          <a:prstGeom prst="roundRect">
            <a:avLst/>
          </a:prstGeom>
          <a:solidFill>
            <a:srgbClr val="BBCFB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275FEDF-E154-2C4D-A72E-C6E16F71F79A}"/>
              </a:ext>
            </a:extLst>
          </p:cNvPr>
          <p:cNvSpPr/>
          <p:nvPr/>
        </p:nvSpPr>
        <p:spPr>
          <a:xfrm>
            <a:off x="1399357" y="2455833"/>
            <a:ext cx="2363371" cy="1561514"/>
          </a:xfrm>
          <a:prstGeom prst="rightArrow">
            <a:avLst/>
          </a:prstGeom>
          <a:solidFill>
            <a:srgbClr val="FFD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KONTRAS</a:t>
            </a:r>
            <a:endParaRPr lang="en-ID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6782C3D-94E9-E5C4-1F5C-E8552DA07FD1}"/>
              </a:ext>
            </a:extLst>
          </p:cNvPr>
          <p:cNvSpPr/>
          <p:nvPr/>
        </p:nvSpPr>
        <p:spPr>
          <a:xfrm>
            <a:off x="2796575" y="2279987"/>
            <a:ext cx="7638757" cy="1913207"/>
          </a:xfrm>
          <a:prstGeom prst="roundRect">
            <a:avLst/>
          </a:prstGeom>
          <a:solidFill>
            <a:srgbClr val="E4BF9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Kontras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bisa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didefinisikan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sebagai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perbedaan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dalam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elemen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visual yang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bisa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membuat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sebuah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objek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dapat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dibedakan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dari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objek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lainnya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dan/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atau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dari</a:t>
            </a:r>
            <a:r>
              <a:rPr lang="en-ID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 background.</a:t>
            </a:r>
          </a:p>
        </p:txBody>
      </p:sp>
      <p:pic>
        <p:nvPicPr>
          <p:cNvPr id="3" name="Picture 4" descr="Back Button Svg Png Icon Free Download (#490217) - OnlineWebFonts.COM">
            <a:hlinkClick r:id="rId4" action="ppaction://hlinksldjump"/>
            <a:extLst>
              <a:ext uri="{FF2B5EF4-FFF2-40B4-BE49-F238E27FC236}">
                <a16:creationId xmlns:a16="http://schemas.microsoft.com/office/drawing/2014/main" id="{BB69E559-EB95-B6DF-3731-75C50BC2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370365" y="5974205"/>
            <a:ext cx="760676" cy="7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5A139AD-5652-8792-5AF9-64683603BD8F}"/>
              </a:ext>
            </a:extLst>
          </p:cNvPr>
          <p:cNvSpPr/>
          <p:nvPr/>
        </p:nvSpPr>
        <p:spPr>
          <a:xfrm>
            <a:off x="496933" y="5526156"/>
            <a:ext cx="79513" cy="7951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2EB32E4E-6EF7-41BD-B293-101B79F45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" y="0"/>
            <a:ext cx="830997" cy="830997"/>
          </a:xfrm>
          <a:prstGeom prst="rect">
            <a:avLst/>
          </a:prstGeom>
        </p:spPr>
      </p:pic>
      <p:sp>
        <p:nvSpPr>
          <p:cNvPr id="4" name="Flowchart: Delay 3">
            <a:hlinkClick r:id="rId8" action="ppaction://hlinksldjump"/>
            <a:extLst>
              <a:ext uri="{FF2B5EF4-FFF2-40B4-BE49-F238E27FC236}">
                <a16:creationId xmlns:a16="http://schemas.microsoft.com/office/drawing/2014/main" id="{6A2DA467-8C08-A7DB-34CF-749DE4576A36}"/>
              </a:ext>
            </a:extLst>
          </p:cNvPr>
          <p:cNvSpPr/>
          <p:nvPr/>
        </p:nvSpPr>
        <p:spPr>
          <a:xfrm rot="5400000">
            <a:off x="3866347" y="-476810"/>
            <a:ext cx="713519" cy="16291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hlinkClick r:id="rId8" action="ppaction://hlinksldjump"/>
            <a:extLst>
              <a:ext uri="{FF2B5EF4-FFF2-40B4-BE49-F238E27FC236}">
                <a16:creationId xmlns:a16="http://schemas.microsoft.com/office/drawing/2014/main" id="{D8B3C1B7-0A56-D640-367A-A02312F80C8A}"/>
              </a:ext>
            </a:extLst>
          </p:cNvPr>
          <p:cNvSpPr txBox="1"/>
          <p:nvPr/>
        </p:nvSpPr>
        <p:spPr>
          <a:xfrm>
            <a:off x="3488906" y="-31577"/>
            <a:ext cx="1474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PRINSIP</a:t>
            </a:r>
            <a:r>
              <a:rPr lang="en-US" sz="1400" b="1" dirty="0"/>
              <a:t> </a:t>
            </a:r>
            <a:r>
              <a:rPr lang="en-US" sz="1400" b="1" dirty="0" err="1"/>
              <a:t>KETERBACAAN</a:t>
            </a:r>
            <a:r>
              <a:rPr lang="en-US" sz="1400" b="1" dirty="0"/>
              <a:t> TULISAN</a:t>
            </a:r>
            <a:endParaRPr lang="en-ID" sz="1400" b="1" dirty="0"/>
          </a:p>
        </p:txBody>
      </p:sp>
      <p:sp>
        <p:nvSpPr>
          <p:cNvPr id="12" name="Flowchart: Delay 11">
            <a:hlinkClick r:id="rId9" action="ppaction://hlinksldjump"/>
            <a:extLst>
              <a:ext uri="{FF2B5EF4-FFF2-40B4-BE49-F238E27FC236}">
                <a16:creationId xmlns:a16="http://schemas.microsoft.com/office/drawing/2014/main" id="{78BB5F76-CA8C-0CFA-6609-B65EF26E8FA7}"/>
              </a:ext>
            </a:extLst>
          </p:cNvPr>
          <p:cNvSpPr/>
          <p:nvPr/>
        </p:nvSpPr>
        <p:spPr>
          <a:xfrm rot="5400000">
            <a:off x="5843953" y="-480781"/>
            <a:ext cx="766213" cy="1710228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3DA7F42E-B2F3-D80E-6683-B8ED723E10BC}"/>
              </a:ext>
            </a:extLst>
          </p:cNvPr>
          <p:cNvSpPr txBox="1"/>
          <p:nvPr/>
        </p:nvSpPr>
        <p:spPr>
          <a:xfrm>
            <a:off x="5428708" y="-11573"/>
            <a:ext cx="167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KESEIMBANGAN</a:t>
            </a:r>
            <a:endParaRPr lang="en-ID" sz="1600" b="1" dirty="0"/>
          </a:p>
        </p:txBody>
      </p:sp>
      <p:sp>
        <p:nvSpPr>
          <p:cNvPr id="15" name="Flowchart: Delay 14">
            <a:hlinkClick r:id="rId10" action="ppaction://hlinksldjump"/>
            <a:extLst>
              <a:ext uri="{FF2B5EF4-FFF2-40B4-BE49-F238E27FC236}">
                <a16:creationId xmlns:a16="http://schemas.microsoft.com/office/drawing/2014/main" id="{9E74C32F-64EC-B545-782C-26E65819EDAE}"/>
              </a:ext>
            </a:extLst>
          </p:cNvPr>
          <p:cNvSpPr/>
          <p:nvPr/>
        </p:nvSpPr>
        <p:spPr>
          <a:xfrm rot="5400000">
            <a:off x="7968407" y="-458728"/>
            <a:ext cx="757438" cy="1674897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0E10D3D5-E83E-8BDD-973F-E9BC6FE2777B}"/>
              </a:ext>
            </a:extLst>
          </p:cNvPr>
          <p:cNvSpPr txBox="1"/>
          <p:nvPr/>
        </p:nvSpPr>
        <p:spPr>
          <a:xfrm>
            <a:off x="7476731" y="6445"/>
            <a:ext cx="174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KEDEKATAN</a:t>
            </a:r>
            <a:endParaRPr lang="en-ID" sz="1600" b="1" dirty="0"/>
          </a:p>
        </p:txBody>
      </p:sp>
      <p:sp>
        <p:nvSpPr>
          <p:cNvPr id="17" name="Flowchart: Delay 16">
            <a:hlinkClick r:id="rId11" action="ppaction://hlinksldjump"/>
            <a:extLst>
              <a:ext uri="{FF2B5EF4-FFF2-40B4-BE49-F238E27FC236}">
                <a16:creationId xmlns:a16="http://schemas.microsoft.com/office/drawing/2014/main" id="{EF3DF342-88A6-C0B4-2E72-D2EB1825CCAF}"/>
              </a:ext>
            </a:extLst>
          </p:cNvPr>
          <p:cNvSpPr/>
          <p:nvPr/>
        </p:nvSpPr>
        <p:spPr>
          <a:xfrm rot="5400000">
            <a:off x="9977219" y="-506227"/>
            <a:ext cx="726983" cy="1740632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hlinkClick r:id="rId11" action="ppaction://hlinksldjump"/>
            <a:extLst>
              <a:ext uri="{FF2B5EF4-FFF2-40B4-BE49-F238E27FC236}">
                <a16:creationId xmlns:a16="http://schemas.microsoft.com/office/drawing/2014/main" id="{B365B693-897C-AA7C-A925-A77F2E74E10F}"/>
              </a:ext>
            </a:extLst>
          </p:cNvPr>
          <p:cNvSpPr txBox="1"/>
          <p:nvPr/>
        </p:nvSpPr>
        <p:spPr>
          <a:xfrm>
            <a:off x="9590648" y="2022"/>
            <a:ext cx="154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 err="1"/>
              <a:t>KEMENARIKAN</a:t>
            </a:r>
            <a:endParaRPr lang="en-ID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69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-0.06432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9101 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rgbClr val="8FB1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44209"/>
            <a:ext cx="12192000" cy="6715594"/>
          </a:xfrm>
          <a:prstGeom prst="roundRect">
            <a:avLst/>
          </a:prstGeom>
          <a:solidFill>
            <a:srgbClr val="8FB18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4A4285-EA48-9CA7-C20B-C6AE16955F36}"/>
              </a:ext>
            </a:extLst>
          </p:cNvPr>
          <p:cNvSpPr/>
          <p:nvPr/>
        </p:nvSpPr>
        <p:spPr>
          <a:xfrm>
            <a:off x="676656" y="1634471"/>
            <a:ext cx="1162928" cy="169515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CB6635-8403-EE62-F1E3-EDD9ED1185C1}"/>
              </a:ext>
            </a:extLst>
          </p:cNvPr>
          <p:cNvSpPr/>
          <p:nvPr/>
        </p:nvSpPr>
        <p:spPr>
          <a:xfrm>
            <a:off x="1405362" y="1348637"/>
            <a:ext cx="4037428" cy="2222695"/>
          </a:xfrm>
          <a:prstGeom prst="rect">
            <a:avLst/>
          </a:prstGeom>
          <a:solidFill>
            <a:srgbClr val="5F8151"/>
          </a:solidFill>
          <a:ln>
            <a:solidFill>
              <a:srgbClr val="5F8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6541AD-B855-69AD-B91A-3BB15A45261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04" y="1524248"/>
            <a:ext cx="3742944" cy="1871472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BE952A1-42D3-3A8A-DF16-37991AF47D10}"/>
              </a:ext>
            </a:extLst>
          </p:cNvPr>
          <p:cNvCxnSpPr/>
          <p:nvPr/>
        </p:nvCxnSpPr>
        <p:spPr>
          <a:xfrm>
            <a:off x="5442790" y="1362393"/>
            <a:ext cx="1097280" cy="90033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2C650-1285-1EF2-C154-211A13C3240B}"/>
              </a:ext>
            </a:extLst>
          </p:cNvPr>
          <p:cNvSpPr txBox="1"/>
          <p:nvPr/>
        </p:nvSpPr>
        <p:spPr>
          <a:xfrm>
            <a:off x="949567" y="1798264"/>
            <a:ext cx="393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gency FB" panose="020B0503020202020204" pitchFamily="34" charset="0"/>
              </a:rPr>
              <a:t>W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N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63C2B-C323-6B87-99C5-34A413B6AA14}"/>
              </a:ext>
            </a:extLst>
          </p:cNvPr>
          <p:cNvSpPr txBox="1"/>
          <p:nvPr/>
        </p:nvSpPr>
        <p:spPr>
          <a:xfrm>
            <a:off x="6687312" y="1362393"/>
            <a:ext cx="4148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latin typeface="Bahnschrift Condensed" panose="020B0502040204020203" pitchFamily="34" charset="0"/>
              </a:rPr>
              <a:t>Jika </a:t>
            </a:r>
            <a:r>
              <a:rPr lang="en-ID" sz="2000" dirty="0" err="1">
                <a:latin typeface="Bahnschrift Condensed" panose="020B0502040204020203" pitchFamily="34" charset="0"/>
              </a:rPr>
              <a:t>dua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warna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berbeda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satu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sama</a:t>
            </a:r>
            <a:r>
              <a:rPr lang="en-ID" sz="2000" dirty="0">
                <a:latin typeface="Bahnschrift Condensed" panose="020B0502040204020203" pitchFamily="34" charset="0"/>
              </a:rPr>
              <a:t> lain, (</a:t>
            </a:r>
            <a:r>
              <a:rPr lang="en-ID" sz="2000" dirty="0" err="1">
                <a:latin typeface="Bahnschrift Condensed" panose="020B0502040204020203" pitchFamily="34" charset="0"/>
              </a:rPr>
              <a:t>sebut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saja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hitam</a:t>
            </a:r>
            <a:r>
              <a:rPr lang="en-ID" sz="2000" dirty="0">
                <a:latin typeface="Bahnschrift Condensed" panose="020B0502040204020203" pitchFamily="34" charset="0"/>
              </a:rPr>
              <a:t> dan </a:t>
            </a:r>
            <a:r>
              <a:rPr lang="en-ID" sz="2000" dirty="0" err="1">
                <a:latin typeface="Bahnschrift Condensed" panose="020B0502040204020203" pitchFamily="34" charset="0"/>
              </a:rPr>
              <a:t>putih</a:t>
            </a:r>
            <a:r>
              <a:rPr lang="en-ID" sz="2000" dirty="0">
                <a:latin typeface="Bahnschrift Condensed" panose="020B0502040204020203" pitchFamily="34" charset="0"/>
              </a:rPr>
              <a:t>), </a:t>
            </a:r>
            <a:r>
              <a:rPr lang="en-ID" sz="2000" dirty="0" err="1">
                <a:latin typeface="Bahnschrift Condensed" panose="020B0502040204020203" pitchFamily="34" charset="0"/>
              </a:rPr>
              <a:t>maka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mereka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mengandung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nilai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kontras</a:t>
            </a:r>
            <a:r>
              <a:rPr lang="en-ID" sz="2000" dirty="0">
                <a:latin typeface="Bahnschrift Condensed" panose="020B0502040204020203" pitchFamily="34" charset="0"/>
              </a:rPr>
              <a:t> yang </a:t>
            </a:r>
            <a:r>
              <a:rPr lang="en-ID" sz="2000" dirty="0" err="1">
                <a:latin typeface="Bahnschrift Condensed" panose="020B0502040204020203" pitchFamily="34" charset="0"/>
              </a:rPr>
              <a:t>tinggi</a:t>
            </a:r>
            <a:r>
              <a:rPr lang="en-ID" sz="2000" dirty="0">
                <a:latin typeface="Bahnschrift Condensed" panose="020B0502040204020203" pitchFamily="34" charset="0"/>
              </a:rPr>
              <a:t>. Di </a:t>
            </a:r>
            <a:r>
              <a:rPr lang="en-ID" sz="2000" dirty="0" err="1">
                <a:latin typeface="Bahnschrift Condensed" panose="020B0502040204020203" pitchFamily="34" charset="0"/>
              </a:rPr>
              <a:t>sisi</a:t>
            </a:r>
            <a:r>
              <a:rPr lang="en-ID" sz="2000" dirty="0">
                <a:latin typeface="Bahnschrift Condensed" panose="020B0502040204020203" pitchFamily="34" charset="0"/>
              </a:rPr>
              <a:t> lain, </a:t>
            </a:r>
            <a:r>
              <a:rPr lang="en-ID" sz="2000" dirty="0" err="1">
                <a:latin typeface="Bahnschrift Condensed" panose="020B0502040204020203" pitchFamily="34" charset="0"/>
              </a:rPr>
              <a:t>jika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dua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warna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masih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identik</a:t>
            </a:r>
            <a:r>
              <a:rPr lang="en-ID" sz="2000" dirty="0">
                <a:latin typeface="Bahnschrift Condensed" panose="020B0502040204020203" pitchFamily="34" charset="0"/>
              </a:rPr>
              <a:t>, (</a:t>
            </a:r>
            <a:r>
              <a:rPr lang="en-ID" sz="2000" dirty="0" err="1">
                <a:latin typeface="Bahnschrift Condensed" panose="020B0502040204020203" pitchFamily="34" charset="0"/>
              </a:rPr>
              <a:t>contohnya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merah</a:t>
            </a:r>
            <a:r>
              <a:rPr lang="en-ID" sz="2000" dirty="0">
                <a:latin typeface="Bahnschrift Condensed" panose="020B0502040204020203" pitchFamily="34" charset="0"/>
              </a:rPr>
              <a:t> dan </a:t>
            </a:r>
            <a:r>
              <a:rPr lang="en-ID" sz="2000" dirty="0" err="1">
                <a:latin typeface="Bahnschrift Condensed" panose="020B0502040204020203" pitchFamily="34" charset="0"/>
              </a:rPr>
              <a:t>oranye</a:t>
            </a:r>
            <a:r>
              <a:rPr lang="en-ID" sz="2000" dirty="0">
                <a:latin typeface="Bahnschrift Condensed" panose="020B0502040204020203" pitchFamily="34" charset="0"/>
              </a:rPr>
              <a:t>), </a:t>
            </a:r>
            <a:r>
              <a:rPr lang="en-ID" sz="2000" dirty="0" err="1">
                <a:latin typeface="Bahnschrift Condensed" panose="020B0502040204020203" pitchFamily="34" charset="0"/>
              </a:rPr>
              <a:t>maka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mereka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memiliki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kontras</a:t>
            </a:r>
            <a:r>
              <a:rPr lang="en-ID" sz="2000" dirty="0">
                <a:latin typeface="Bahnschrift Condensed" panose="020B0502040204020203" pitchFamily="34" charset="0"/>
              </a:rPr>
              <a:t> yang </a:t>
            </a:r>
            <a:r>
              <a:rPr lang="en-ID" sz="2000" dirty="0" err="1">
                <a:latin typeface="Bahnschrift Condensed" panose="020B0502040204020203" pitchFamily="34" charset="0"/>
              </a:rPr>
              <a:t>rendah</a:t>
            </a:r>
            <a:r>
              <a:rPr lang="en-ID" sz="2000" dirty="0">
                <a:latin typeface="Bahnschrift Condensed" panose="020B0502040204020203" pitchFamily="34" charset="0"/>
              </a:rPr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3AD507-2706-4A6D-00E3-137BA5F3A681}"/>
              </a:ext>
            </a:extLst>
          </p:cNvPr>
          <p:cNvSpPr/>
          <p:nvPr/>
        </p:nvSpPr>
        <p:spPr>
          <a:xfrm>
            <a:off x="558362" y="4255257"/>
            <a:ext cx="1162928" cy="169515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4D4E7B-AB18-66A2-3358-307A5D91CD8D}"/>
              </a:ext>
            </a:extLst>
          </p:cNvPr>
          <p:cNvSpPr txBox="1"/>
          <p:nvPr/>
        </p:nvSpPr>
        <p:spPr>
          <a:xfrm>
            <a:off x="903477" y="4380754"/>
            <a:ext cx="393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gency FB" panose="020B0503020202020204" pitchFamily="34" charset="0"/>
              </a:rPr>
              <a:t>U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K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U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48726D-BC3D-5AA3-C97B-49B5B06601E2}"/>
              </a:ext>
            </a:extLst>
          </p:cNvPr>
          <p:cNvSpPr/>
          <p:nvPr/>
        </p:nvSpPr>
        <p:spPr>
          <a:xfrm>
            <a:off x="1368786" y="4110959"/>
            <a:ext cx="3442365" cy="2613581"/>
          </a:xfrm>
          <a:prstGeom prst="rect">
            <a:avLst/>
          </a:prstGeom>
          <a:solidFill>
            <a:srgbClr val="5F8151"/>
          </a:solidFill>
          <a:ln>
            <a:solidFill>
              <a:srgbClr val="5F8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6" name="Picture 25" descr="A close up of a burger&#10;&#10;Description automatically generated with low confidence">
            <a:extLst>
              <a:ext uri="{FF2B5EF4-FFF2-40B4-BE49-F238E27FC236}">
                <a16:creationId xmlns:a16="http://schemas.microsoft.com/office/drawing/2014/main" id="{B208E0B2-E0B5-986B-15FB-52D1ADCF306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570" y="4242968"/>
            <a:ext cx="2186795" cy="2301689"/>
          </a:xfrm>
          <a:prstGeom prst="rect">
            <a:avLst/>
          </a:prstGeom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43BC72F-3FB7-CA2C-3B93-D31F0F3085CA}"/>
              </a:ext>
            </a:extLst>
          </p:cNvPr>
          <p:cNvCxnSpPr/>
          <p:nvPr/>
        </p:nvCxnSpPr>
        <p:spPr>
          <a:xfrm>
            <a:off x="4811149" y="4652668"/>
            <a:ext cx="1097280" cy="90033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0930A6-3E60-5D5B-F28D-C3E120B926DE}"/>
              </a:ext>
            </a:extLst>
          </p:cNvPr>
          <p:cNvSpPr txBox="1"/>
          <p:nvPr/>
        </p:nvSpPr>
        <p:spPr>
          <a:xfrm>
            <a:off x="5908429" y="4791354"/>
            <a:ext cx="4287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 err="1">
                <a:latin typeface="Bahnschrift Condensed" panose="020B0502040204020203" pitchFamily="34" charset="0"/>
              </a:rPr>
              <a:t>Ukuran</a:t>
            </a:r>
            <a:r>
              <a:rPr lang="en-ID" sz="2000" dirty="0">
                <a:latin typeface="Bahnschrift Condensed" panose="020B0502040204020203" pitchFamily="34" charset="0"/>
              </a:rPr>
              <a:t> yang </a:t>
            </a:r>
            <a:r>
              <a:rPr lang="en-ID" sz="2000" dirty="0" err="1">
                <a:latin typeface="Bahnschrift Condensed" panose="020B0502040204020203" pitchFamily="34" charset="0"/>
              </a:rPr>
              <a:t>digunakan</a:t>
            </a:r>
            <a:r>
              <a:rPr lang="en-ID" sz="2000" dirty="0">
                <a:latin typeface="Bahnschrift Condensed" panose="020B0502040204020203" pitchFamily="34" charset="0"/>
              </a:rPr>
              <a:t> pada </a:t>
            </a:r>
            <a:r>
              <a:rPr lang="en-ID" sz="2000" dirty="0" err="1">
                <a:latin typeface="Bahnschrift Condensed" panose="020B0502040204020203" pitchFamily="34" charset="0"/>
              </a:rPr>
              <a:t>suatu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objek</a:t>
            </a:r>
            <a:r>
              <a:rPr lang="en-ID" sz="2000" dirty="0">
                <a:latin typeface="Bahnschrift Condensed" panose="020B0502040204020203" pitchFamily="34" charset="0"/>
              </a:rPr>
              <a:t> yang</a:t>
            </a:r>
          </a:p>
          <a:p>
            <a:pPr algn="ctr"/>
            <a:r>
              <a:rPr lang="en-ID" sz="2000" dirty="0" err="1">
                <a:latin typeface="Bahnschrift Condensed" panose="020B0502040204020203" pitchFamily="34" charset="0"/>
              </a:rPr>
              <a:t>dibedakan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dengan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maksud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untuk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memfokuskan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pembaca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terhadap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objek</a:t>
            </a:r>
            <a:r>
              <a:rPr lang="en-ID" sz="2000" dirty="0">
                <a:latin typeface="Bahnschrift Condensed" panose="020B0502040204020203" pitchFamily="34" charset="0"/>
              </a:rPr>
              <a:t> yang </a:t>
            </a:r>
            <a:r>
              <a:rPr lang="en-ID" sz="2000" dirty="0" err="1">
                <a:latin typeface="Bahnschrift Condensed" panose="020B0502040204020203" pitchFamily="34" charset="0"/>
              </a:rPr>
              <a:t>ditujukan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tetapi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tidak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terlalu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mendominasi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elemen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desain</a:t>
            </a:r>
            <a:r>
              <a:rPr lang="en-ID" sz="2000" dirty="0">
                <a:latin typeface="Bahnschrift Condensed" panose="020B0502040204020203" pitchFamily="34" charset="0"/>
              </a:rPr>
              <a:t> </a:t>
            </a:r>
            <a:r>
              <a:rPr lang="en-ID" sz="2000" dirty="0" err="1">
                <a:latin typeface="Bahnschrift Condensed" panose="020B0502040204020203" pitchFamily="34" charset="0"/>
              </a:rPr>
              <a:t>lainnya</a:t>
            </a:r>
            <a:r>
              <a:rPr lang="en-ID" sz="2000" dirty="0">
                <a:latin typeface="Bahnschrift Condensed" panose="020B0502040204020203" pitchFamily="34" charset="0"/>
              </a:rPr>
              <a:t>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D312D8-5F8E-BBA0-0011-DD5A24127AA5}"/>
              </a:ext>
            </a:extLst>
          </p:cNvPr>
          <p:cNvSpPr/>
          <p:nvPr/>
        </p:nvSpPr>
        <p:spPr>
          <a:xfrm>
            <a:off x="318052" y="6029739"/>
            <a:ext cx="79513" cy="79513"/>
          </a:xfrm>
          <a:prstGeom prst="ellipse">
            <a:avLst/>
          </a:prstGeom>
          <a:solidFill>
            <a:srgbClr val="8FB181"/>
          </a:solidFill>
          <a:ln>
            <a:solidFill>
              <a:srgbClr val="8FB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4" descr="Back Button Svg Png Icon Free Download (#490217) - OnlineWebFonts.COM">
            <a:hlinkClick r:id="rId6" action="ppaction://hlinksldjump"/>
            <a:extLst>
              <a:ext uri="{FF2B5EF4-FFF2-40B4-BE49-F238E27FC236}">
                <a16:creationId xmlns:a16="http://schemas.microsoft.com/office/drawing/2014/main" id="{6C76DB23-D71F-9109-F8DE-4D319390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370365" y="5974205"/>
            <a:ext cx="760676" cy="7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8261DDF3-7A24-EF87-AEC3-2EB98285E9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" y="0"/>
            <a:ext cx="830997" cy="830997"/>
          </a:xfrm>
          <a:prstGeom prst="rect">
            <a:avLst/>
          </a:prstGeom>
        </p:spPr>
      </p:pic>
      <p:sp>
        <p:nvSpPr>
          <p:cNvPr id="17" name="Flowchart: Delay 16">
            <a:hlinkClick r:id="rId10" action="ppaction://hlinksldjump"/>
            <a:extLst>
              <a:ext uri="{FF2B5EF4-FFF2-40B4-BE49-F238E27FC236}">
                <a16:creationId xmlns:a16="http://schemas.microsoft.com/office/drawing/2014/main" id="{6FB5E64D-5D8A-1D72-6D00-98D6D08717C1}"/>
              </a:ext>
            </a:extLst>
          </p:cNvPr>
          <p:cNvSpPr/>
          <p:nvPr/>
        </p:nvSpPr>
        <p:spPr>
          <a:xfrm rot="5400000">
            <a:off x="3866347" y="-476810"/>
            <a:ext cx="713519" cy="1629130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1681B0B2-F3ED-4BD0-29EA-E50E44109022}"/>
              </a:ext>
            </a:extLst>
          </p:cNvPr>
          <p:cNvSpPr txBox="1"/>
          <p:nvPr/>
        </p:nvSpPr>
        <p:spPr>
          <a:xfrm>
            <a:off x="3506216" y="-46019"/>
            <a:ext cx="1474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PRINSIP</a:t>
            </a:r>
            <a:r>
              <a:rPr lang="en-US" sz="1400" b="1" dirty="0"/>
              <a:t> </a:t>
            </a:r>
            <a:r>
              <a:rPr lang="en-US" sz="1400" b="1" dirty="0" err="1"/>
              <a:t>KETERBACAAN</a:t>
            </a:r>
            <a:r>
              <a:rPr lang="en-US" sz="1400" b="1" dirty="0"/>
              <a:t> TULISAN</a:t>
            </a:r>
            <a:endParaRPr lang="en-ID" sz="1400" b="1" dirty="0"/>
          </a:p>
        </p:txBody>
      </p:sp>
      <p:sp>
        <p:nvSpPr>
          <p:cNvPr id="30" name="Flowchart: Delay 29">
            <a:hlinkClick r:id="rId11" action="ppaction://hlinksldjump"/>
            <a:extLst>
              <a:ext uri="{FF2B5EF4-FFF2-40B4-BE49-F238E27FC236}">
                <a16:creationId xmlns:a16="http://schemas.microsoft.com/office/drawing/2014/main" id="{59BA789B-4C88-3F60-A0DF-79001DC5D611}"/>
              </a:ext>
            </a:extLst>
          </p:cNvPr>
          <p:cNvSpPr/>
          <p:nvPr/>
        </p:nvSpPr>
        <p:spPr>
          <a:xfrm rot="5400000">
            <a:off x="5841816" y="-480352"/>
            <a:ext cx="766213" cy="1710228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hlinkClick r:id="rId11" action="ppaction://hlinksldjump"/>
            <a:extLst>
              <a:ext uri="{FF2B5EF4-FFF2-40B4-BE49-F238E27FC236}">
                <a16:creationId xmlns:a16="http://schemas.microsoft.com/office/drawing/2014/main" id="{2B26FE31-141B-199D-E439-A286309E6849}"/>
              </a:ext>
            </a:extLst>
          </p:cNvPr>
          <p:cNvSpPr txBox="1"/>
          <p:nvPr/>
        </p:nvSpPr>
        <p:spPr>
          <a:xfrm>
            <a:off x="5428708" y="-11573"/>
            <a:ext cx="167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KESEIMBANGAN</a:t>
            </a:r>
            <a:endParaRPr lang="en-ID" sz="1600" b="1" dirty="0"/>
          </a:p>
        </p:txBody>
      </p:sp>
      <p:sp>
        <p:nvSpPr>
          <p:cNvPr id="33" name="Flowchart: Delay 32">
            <a:hlinkClick r:id="rId12" action="ppaction://hlinksldjump"/>
            <a:extLst>
              <a:ext uri="{FF2B5EF4-FFF2-40B4-BE49-F238E27FC236}">
                <a16:creationId xmlns:a16="http://schemas.microsoft.com/office/drawing/2014/main" id="{371BA100-F791-97A9-37ED-91508C31B5F8}"/>
              </a:ext>
            </a:extLst>
          </p:cNvPr>
          <p:cNvSpPr/>
          <p:nvPr/>
        </p:nvSpPr>
        <p:spPr>
          <a:xfrm rot="5400000">
            <a:off x="7927832" y="-458728"/>
            <a:ext cx="757438" cy="1674897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hlinkClick r:id="rId12" action="ppaction://hlinksldjump"/>
            <a:extLst>
              <a:ext uri="{FF2B5EF4-FFF2-40B4-BE49-F238E27FC236}">
                <a16:creationId xmlns:a16="http://schemas.microsoft.com/office/drawing/2014/main" id="{595688BA-C410-50C3-A7DA-319545F162CB}"/>
              </a:ext>
            </a:extLst>
          </p:cNvPr>
          <p:cNvSpPr txBox="1"/>
          <p:nvPr/>
        </p:nvSpPr>
        <p:spPr>
          <a:xfrm>
            <a:off x="7476731" y="6445"/>
            <a:ext cx="174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  <a:r>
              <a:rPr lang="en-US" sz="1600" b="1" dirty="0" err="1"/>
              <a:t>KEDEKATAN</a:t>
            </a:r>
            <a:endParaRPr lang="en-ID" sz="1600" b="1" dirty="0"/>
          </a:p>
        </p:txBody>
      </p:sp>
      <p:sp>
        <p:nvSpPr>
          <p:cNvPr id="35" name="Flowchart: Delay 34">
            <a:hlinkClick r:id="rId13" action="ppaction://hlinksldjump"/>
            <a:extLst>
              <a:ext uri="{FF2B5EF4-FFF2-40B4-BE49-F238E27FC236}">
                <a16:creationId xmlns:a16="http://schemas.microsoft.com/office/drawing/2014/main" id="{3B82E137-F05D-71B2-0514-4A096DF052F9}"/>
              </a:ext>
            </a:extLst>
          </p:cNvPr>
          <p:cNvSpPr/>
          <p:nvPr/>
        </p:nvSpPr>
        <p:spPr>
          <a:xfrm rot="5400000">
            <a:off x="9977219" y="-506227"/>
            <a:ext cx="726983" cy="1740632"/>
          </a:xfrm>
          <a:prstGeom prst="flowChartDelay">
            <a:avLst/>
          </a:prstGeom>
          <a:solidFill>
            <a:srgbClr val="DBBB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hlinkClick r:id="rId13" action="ppaction://hlinksldjump"/>
            <a:extLst>
              <a:ext uri="{FF2B5EF4-FFF2-40B4-BE49-F238E27FC236}">
                <a16:creationId xmlns:a16="http://schemas.microsoft.com/office/drawing/2014/main" id="{80774739-C8B9-FD1E-FB27-1912A18F5123}"/>
              </a:ext>
            </a:extLst>
          </p:cNvPr>
          <p:cNvSpPr txBox="1"/>
          <p:nvPr/>
        </p:nvSpPr>
        <p:spPr>
          <a:xfrm>
            <a:off x="9590648" y="2022"/>
            <a:ext cx="154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 err="1"/>
              <a:t>KEMENARIKAN</a:t>
            </a:r>
            <a:endParaRPr lang="en-ID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00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450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450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4" grpId="0"/>
      <p:bldP spid="15" grpId="0"/>
      <p:bldP spid="16" grpId="0" animBg="1"/>
      <p:bldP spid="18" grpId="0"/>
      <p:bldP spid="19" grpId="0" animBg="1"/>
      <p:bldP spid="32" grpId="0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RRENT_PLAYER_ID" val="none"/>
  <p:tag name="ISPRING_FIRST_PUBLISH" val="1"/>
  <p:tag name="ISPRING_LMS_API_VERSION" val="SCORM 2004 (2nd edition)"/>
  <p:tag name="ISPRING_ULTRA_SCORM_COURCE_TITLE" val="MENGENAL PRINSIP VISUAL MEDIA PEMBELAJARAN"/>
  <p:tag name="ISPRING_ULTRA_SCORM_COURSE_ID" val="D66538CF-38B7-46F3-9DF2-F9AE2B55AC1E"/>
  <p:tag name="ISPRING_CMI5_LAUNCH_METHOD" val="any window"/>
  <p:tag name="ISPRINGCLOUDFOLDERID" val="1"/>
  <p:tag name="ISPRINGONLINEFOLDERID" val="1"/>
  <p:tag name="ISPRING_OUTPUT_FOLDER" val="[[&quot;de\uFFFD\uFFFD{BEE3F7BA-06DD-4700-B5BD-6E7FAD3FFE22}&quot;,&quot;C:\\Users\\sahna\\OneDrive\\Dokumen\\UNY\\APLIKASI ANDROID&quot;]]"/>
  <p:tag name="ISPRING_SCORM_RATE_SLIDES" val="0"/>
  <p:tag name="ISPRING_SCORM_PASSING_SCORE" val="0.000000"/>
  <p:tag name="ISPRING_PRESENTATION_TITLE" val="MENGENAL PRINSIP VISUAL MEDIA PEMBELAJARAN"/>
  <p:tag name="ISPRING_UUID" val="{85090497-43E9-4AA3-BA1F-9FC8D24F4717}"/>
  <p:tag name="ISPRING_RESOURCE_FOLDER" val="C:\Users\sahna\Downloads\"/>
  <p:tag name="ISPRING_RESOURCE_FOLDER_STATIC" val="C:\Users\sahna\Downloads\"/>
  <p:tag name="ISPRING_PRESENTATION_PATH" val="https://d.docs.live.net/ef83d4275454aeb9/Dokumen/UNY/APLIKASI ANDROID\Mengenal Prinsip Visual Media Pembelajaran.pptx"/>
  <p:tag name="ISPRING_PROJECT_VERSION" val="9.3"/>
  <p:tag name="ISPRING_PROJECT_FOLDER_UPDATED" val="1"/>
  <p:tag name="ISPRING_SCREEN_RECS_UPDATED" val="C:\Users\sahna\Downloads\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2UiSVQpDnan+AwAA3g4AABgAAABub25lL2NvbW1vbl9tZXNzYWdlcy5sbmetV9GOozYUfV9p/8FC2rd2tn3rQyYjQjypFYJZcCYzfUEecDLWAk7BZJp+fa8NmSbbjgjJSBEKRj73+pxz74XR3V9FjnaiqqUqb51fb35xkChTlclyc+ss2f3Pvzmo1rzMeK5KceuUykF348+fRjkvNw3fCPj/+RNCo0LUNdzWY3P37z2S2a0TThLX83Ack4mPEzcibuK7E+wnE9ebJ4wmEzwjgTOeKaTh9yLQs9jIsoQkkFrbhTqXmRh97VCHBaGM0UUSugH2nfFEaa0KNOHVZWiB+0BmLiM0SCZLAA5iZxzwndxwDRSi5wbgy/oy7BgzRoIZILppChvks8yl3qNYaA1cXIrqkyl2xvHlDDIaHuhjajuUu+WUUKAtilrWLCScsMmkQiWvKkvcAMDQd59wlMQeBlADTVkSL8OQRgxPIUPjFlk0eSuIrFGpNKqb7VZVWmRIltZQ/IThQg3iJp6TIIHw9nzdMvEJe0oW1HCNS/6cQxppJUSJKsEzUV0TI6DRwvU78Kmsr0d/AE/8jyoP4JHLVFm5DEOS0bxN3IswLEyTFWG/O2MPkjTcv0r9gmS8rUxlix3Pm1akrgH1hTu0CzcMu+I75D3h6fe+3R4NWET91slJgB8ZVC5ch+0LI/zgjM21d98yinDA2vpLSGyN6tFF6GNr1CfVoBe+E6bn7aR4tbYUpZZV1+7Mg1TBQtn0SjulCxdoj3DMIuIZSaHiVVXtf2rd3ugXVUG4GmWtfTIb0+hgnm8rUUPoVg1lKgTqJlMFl+VNX2g4I5Rj6MbxikZTY34NfuRoy+v6VVXZyfmOA/UBk8CjQKHHjsBNdb8BQ44ShlVViVT3g0GWrmWmU2RFgildJcwawYhRNLUGwottLrSw2UpzFJ62nV2sFSiTC2j2ljWIbmXqJWgBNeLOMAyiR/AAmI4O2UHnzpjOh+x4wjBB4NK352iUgTsP1jlYM+XGCfm+65RGuZ1UTQ0rRk0wkD19fTMsTIy/LcExxPXfqYAW9dCmN3IHPQ7EFlVvIChKD09hgCbfluSP5N4lvu1AP8rM93Yk8GzHy9S8a6S8qQXaw7NMZvaZsZiN/2cj/0ZcdwX5pavlYIofvwzN56T833Ef11oUW90X2hDWpX9JFqac3k3hnKNfFv9tYn+IMkcz/mp9Tt4lhmjUm8SVTJ2v1odmYp1ydpe0Rrm8PR7NrJM2xgjz8cnLNUDmspDwJnEG5nKBDaMxNJu2+ZycZKWaPLPGyuV324BgMDWF+O80XFfwuWBWc14fiG0b4N01WbSHi9qg4YCp+OaNs/U5ssblKsXLic05Tuj9PUyk9bpvByNw9g95IeFtsRWqgKUfMn27q+2X6Ojr0YfpP1BLAwQUAAIACADZSJJV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DZSJJ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2UiSVX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DZSJJ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2UiSVY5z9vpqAAAA5QAAABoAAABub25lL2h0bWxfc2tpbl9zZXR0aW5ncy5qc6vmUgACpRwlBSuFajAbzE8qLSnJz9NLzs8rSc0r0cvLL8pNBKtRUnYDAyUdnIrzy1KLCChNS0xORTHU1MjCyQWnSoSJJk7mLs6WyOoKEtNT9ZISk7PTi/JL81IgypxdXQxdjJXAqmq5agFQSwMEFAACAAgA2UiSVbx9NfdKAAAASQAAABcAAABub25lL2xvY2FsX3NldHRpbmdzLnhtbLOxr8jNUShLLSrOzM+zVTLUM1BSSM1Lzk/JzEu3VQoNcdO1UFIoLknMS0nMyc9LtVXKy1dSsLfjssnJT07MCU4tKQEqLNa34wIAUEsDBBQAAgAIAG5rjlW45zzyXgAAAGMAAAAcAAAAdW5pdmVyc2FsL2xvY2FsX3NldHRpbmdzLnhtbA3KvQ5AQAwA4N1TNN39bQbHZrTgARoakfRacUd4e7d9w9f2rxd4+AqHqcO6qBBYV9sO3R0u85A3CCGSbiSm7FANoe+yVmwlmTjGFAOcQh9fM/uEyCP5NIdbBMsu+wFQSwECAAAUAAIACAA2WaZSa18zBNUCAAD3BwAADwAAAAAAAAABAAAAAAAAAAAAbm9uZS9wbGF5ZXIueG1sUEsBAgAAFAACAAgA2UiSVQpDnan+AwAA3g4AABgAAAAAAAAAAQAAAAAAAgMAAG5vbmUvY29tbW9uX21lc3NhZ2VzLmxuZ1BLAQIAABQAAgAIANlIklUVHmAbowAAAH8BAAApAAAAAAAAAAEAAAAAADYHAABub25lL3BsYXliYWNrX2FuZF9uYXZpZ2F0aW9uX3NldHRpbmdzLnhtbFBLAQIAABQAAgAIANlIklUfVIpqMAMAAMcOAAAiAAAAAAAAAAEAAAAAACAIAABub25lL2ZsYXNoX3B1Ymxpc2hpbmdfc2V0dGluZ3MueG1sUEsBAgAAFAACAAgA2UiSVXFXlJ0VAQAA0QIAABwAAAAAAAAAAQAAAAAAkAsAAG5vbmUvZmxhc2hfc2tpbl9zZXR0aW5ncy54bWxQSwECAAAUAAIACADZSJJV15twlisDAABvDgAAIQAAAAAAAAABAAAAAADfDAAAbm9uZS9odG1sX3B1Ymxpc2hpbmdfc2V0dGluZ3MueG1sUEsBAgAAFAACAAgA2UiSVY5z9vpqAAAA5QAAABoAAAAAAAAAAQAAAAAASRAAAG5vbmUvaHRtbF9za2luX3NldHRpbmdzLmpzUEsBAgAAFAACAAgA2UiSVbx9NfdKAAAASQAAABcAAAAAAAAAAQAAAAAA6xAAAG5vbmUvbG9jYWxfc2V0dGluZ3MueG1sUEsBAgAAFAACAAgAbmuOVbjnPPJeAAAAYwAAABwAAAAAAAAAAQAAAAAAahEAAHVuaXZlcnNhbC9sb2NhbF9zZXR0aW5ncy54bWxQSwUGAAAAAAkACQCaAgAAAhIAAAAA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,&quot;language&quot;:&quot;EN&quot;},&quot;compressionSettings&quot;:{&quot;imageSettings&quot;:{&quot;jpegQuality&quot;:90,&quot;optimizeImageForResolution&quot;:&quot;T_FALSE&quot;},&quot;audioQuality&quot;:90,&quot;videoQuality&quot;:8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}}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F70E038A-2913-48A4-B8AF-77BC5680B971}:2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D768EA86-9356-4B6B-A04E-6D94E2282A73}:26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1845840E-1059-4577-8A46-2CAE684EF7D5}:27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1F275D47-79B2-42AA-A0FD-115A74130F87}:2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51302300-5627-4487-9E1B-DE22D72F6610}:2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39A04A7D-7CB7-4F31-8CA3-3D3F033F97E9}:27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7D1E313D-EFB9-4A37-9E4D-4E728025ED66}:2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E0288E56-6A65-40E5-BD26-622D851E6B89}:27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F435EDA5-275B-42CA-89CD-434018258BD8}:2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0B285BB3-B7CC-412C-B667-4185E7CD3DB0}:25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F5F87093-A5DC-4E7A-815E-15B297314961}:2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735BB151-1D9A-4655-8184-A2B50BAA796F}:25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6ECB06F7-E9D6-4BFF-8465-626B4CD52B89}:2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7EC63284-3D61-4865-9762-AA9AAB2B28EE}:26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44380C35-2C66-4179-B463-4AE9371E3178}:26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4E78266A-CDF0-4AA4-8A19-D2C58EAB4048}: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866F27A9-A16F-4588-B45E-3CB2E0A1653F}:28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1447</TotalTime>
  <Words>731</Words>
  <Application>Microsoft Office PowerPoint</Application>
  <PresentationFormat>Widescreen</PresentationFormat>
  <Paragraphs>163</Paragraphs>
  <Slides>17</Slides>
  <Notes>17</Notes>
  <HiddenSlides>0</HiddenSlides>
  <MMClips>4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Agency FB</vt:lpstr>
      <vt:lpstr>Aldhabi</vt:lpstr>
      <vt:lpstr>Arial</vt:lpstr>
      <vt:lpstr>Bahnschrift Condensed</vt:lpstr>
      <vt:lpstr>Bahnschrift SemiBold</vt:lpstr>
      <vt:lpstr>Britannic Bold</vt:lpstr>
      <vt:lpstr>Calibri</vt:lpstr>
      <vt:lpstr>Calibri Light</vt:lpstr>
      <vt:lpstr>Comic Sans MS</vt:lpstr>
      <vt:lpstr>Exotc350 DmBd BT</vt:lpstr>
      <vt:lpstr>Humanst521 BT</vt:lpstr>
      <vt:lpstr>Impact</vt:lpstr>
      <vt:lpstr>Juice ITC</vt:lpstr>
      <vt:lpstr>Rockwell Nova Cond</vt:lpstr>
      <vt:lpstr>Rockwell Nova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MENGENAL PRINSIP VISUAL MEDIA PEMBELAJARAN</dc:title>
  <dc:creator>sahnazzillahrukmana@gmail.com</dc:creator>
  <cp:lastModifiedBy>sahnazzillahrukmana@gmail.com</cp:lastModifiedBy>
  <cp:revision>29</cp:revision>
  <dcterms:created xsi:type="dcterms:W3CDTF">2022-12-09T13:08:08Z</dcterms:created>
  <dcterms:modified xsi:type="dcterms:W3CDTF">2022-12-18T16:26:39Z</dcterms:modified>
</cp:coreProperties>
</file>